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27"/>
  </p:notesMasterIdLst>
  <p:sldIdLst>
    <p:sldId id="298" r:id="rId5"/>
    <p:sldId id="299" r:id="rId6"/>
    <p:sldId id="301" r:id="rId7"/>
    <p:sldId id="302" r:id="rId8"/>
    <p:sldId id="303" r:id="rId9"/>
    <p:sldId id="306" r:id="rId10"/>
    <p:sldId id="304" r:id="rId11"/>
    <p:sldId id="305" r:id="rId12"/>
    <p:sldId id="307" r:id="rId13"/>
    <p:sldId id="323" r:id="rId14"/>
    <p:sldId id="309" r:id="rId15"/>
    <p:sldId id="310" r:id="rId16"/>
    <p:sldId id="324" r:id="rId17"/>
    <p:sldId id="312" r:id="rId18"/>
    <p:sldId id="313" r:id="rId19"/>
    <p:sldId id="314" r:id="rId20"/>
    <p:sldId id="315" r:id="rId21"/>
    <p:sldId id="316" r:id="rId22"/>
    <p:sldId id="318" r:id="rId23"/>
    <p:sldId id="320" r:id="rId24"/>
    <p:sldId id="322" r:id="rId25"/>
    <p:sldId id="32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ivat Khatri" initials="DK" lastIdx="1" clrIdx="0">
    <p:extLst>
      <p:ext uri="{19B8F6BF-5375-455C-9EA6-DF929625EA0E}">
        <p15:presenceInfo xmlns:p15="http://schemas.microsoft.com/office/powerpoint/2012/main" userId="855b5d58c56956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72FFE-57E0-4F06-9651-51981CC9AA88}" v="1162" dt="2023-10-14T17:50:13.426"/>
    <p1510:client id="{2522E4C5-4ABB-49AE-8A19-6D763C4B128F}" v="430" dt="2023-10-14T01:19:16.107"/>
    <p1510:client id="{6073A722-C086-42FB-982A-4D636021A4A2}" v="23" dt="2023-10-14T01:46:42.346"/>
    <p1510:client id="{9F67BEF6-FF8D-423D-AD51-0A1A0BF99520}" v="410" dt="2023-10-14T02:56:47.079"/>
    <p1510:client id="{BB33DF5E-66D8-AA42-9895-AF9624236442}" v="5" dt="2023-10-14T15:00:51.696"/>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FE7EE-E641-427A-8C93-B3F5ECA37675}"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AEF1B-9B08-43F8-8810-3E20FA5DA51A}" type="slidenum">
              <a:rPr lang="en-US" smtClean="0"/>
              <a:t>‹#›</a:t>
            </a:fld>
            <a:endParaRPr lang="en-US"/>
          </a:p>
        </p:txBody>
      </p:sp>
    </p:spTree>
    <p:extLst>
      <p:ext uri="{BB962C8B-B14F-4D97-AF65-F5344CB8AC3E}">
        <p14:creationId xmlns:p14="http://schemas.microsoft.com/office/powerpoint/2010/main" val="141434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AEF1B-9B08-43F8-8810-3E20FA5DA51A}" type="slidenum">
              <a:rPr lang="en-US" smtClean="0"/>
              <a:t>1</a:t>
            </a:fld>
            <a:endParaRPr lang="en-US"/>
          </a:p>
        </p:txBody>
      </p:sp>
    </p:spTree>
    <p:extLst>
      <p:ext uri="{BB962C8B-B14F-4D97-AF65-F5344CB8AC3E}">
        <p14:creationId xmlns:p14="http://schemas.microsoft.com/office/powerpoint/2010/main" val="287800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AEF1B-9B08-43F8-8810-3E20FA5DA51A}" type="slidenum">
              <a:rPr lang="en-US" smtClean="0"/>
              <a:t>2</a:t>
            </a:fld>
            <a:endParaRPr lang="en-US"/>
          </a:p>
        </p:txBody>
      </p:sp>
    </p:spTree>
    <p:extLst>
      <p:ext uri="{BB962C8B-B14F-4D97-AF65-F5344CB8AC3E}">
        <p14:creationId xmlns:p14="http://schemas.microsoft.com/office/powerpoint/2010/main" val="232818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AEF1B-9B08-43F8-8810-3E20FA5DA51A}" type="slidenum">
              <a:rPr lang="en-US" smtClean="0"/>
              <a:t>6</a:t>
            </a:fld>
            <a:endParaRPr lang="en-US"/>
          </a:p>
        </p:txBody>
      </p:sp>
    </p:spTree>
    <p:extLst>
      <p:ext uri="{BB962C8B-B14F-4D97-AF65-F5344CB8AC3E}">
        <p14:creationId xmlns:p14="http://schemas.microsoft.com/office/powerpoint/2010/main" val="1202157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AEF1B-9B08-43F8-8810-3E20FA5DA51A}" type="slidenum">
              <a:rPr lang="en-US" smtClean="0"/>
              <a:t>9</a:t>
            </a:fld>
            <a:endParaRPr lang="en-US"/>
          </a:p>
        </p:txBody>
      </p:sp>
    </p:spTree>
    <p:extLst>
      <p:ext uri="{BB962C8B-B14F-4D97-AF65-F5344CB8AC3E}">
        <p14:creationId xmlns:p14="http://schemas.microsoft.com/office/powerpoint/2010/main" val="383026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AEF1B-9B08-43F8-8810-3E20FA5DA51A}" type="slidenum">
              <a:rPr lang="en-US" smtClean="0"/>
              <a:t>10</a:t>
            </a:fld>
            <a:endParaRPr lang="en-US"/>
          </a:p>
        </p:txBody>
      </p:sp>
    </p:spTree>
    <p:extLst>
      <p:ext uri="{BB962C8B-B14F-4D97-AF65-F5344CB8AC3E}">
        <p14:creationId xmlns:p14="http://schemas.microsoft.com/office/powerpoint/2010/main" val="162300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184DA70-C731-4C70-880D-CCD4705E623C}"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30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D6E202-B606-4609-B914-27C9371A1F6D}"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707099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D6E202-B606-4609-B914-27C9371A1F6D}"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043999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E1D723-8F53-4F53-90B0-1982A396982E}"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91533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38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AAC38D-0552-4C82-B593-E6124DFADBE2}" type="datetime1">
              <a:rPr lang="en-US" smtClean="0"/>
              <a:t>10/1/2024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30743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DF0F1C-5577-4ACB-BB62-DF8F3C494C7E}" type="datetime1">
              <a:rPr lang="en-US" smtClean="0"/>
              <a:t>10/1/2024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89112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75B394-D9F9-4F0C-B15D-605F45CB9E9F}" type="datetime1">
              <a:rPr lang="en-US" smtClean="0"/>
              <a:t>10/1/2024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59345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10/1/2024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9068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10/1/2024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195698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3719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63527"/>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10/1/2024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9392575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11685" y="634946"/>
            <a:ext cx="5127171" cy="1450757"/>
          </a:xfrm>
        </p:spPr>
        <p:txBody>
          <a:bodyPr vert="horz" lIns="91440" tIns="45720" rIns="91440" bIns="45720" rtlCol="0" anchor="b">
            <a:normAutofit fontScale="90000"/>
          </a:bodyPr>
          <a:lstStyle/>
          <a:p>
            <a:r>
              <a:rPr lang="en-US" sz="4100" b="1">
                <a:solidFill>
                  <a:schemeClr val="tx1">
                    <a:lumMod val="75000"/>
                    <a:lumOff val="25000"/>
                  </a:schemeClr>
                </a:solidFill>
              </a:rPr>
              <a:t>American Express – CREDIT RISK MODELING</a:t>
            </a: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r="20689"/>
          <a:stretch/>
        </p:blipFill>
        <p:spPr>
          <a:xfrm>
            <a:off x="643192" y="1335740"/>
            <a:ext cx="5451627" cy="3866478"/>
          </a:xfrm>
          <a:prstGeom prst="rect">
            <a:avLst/>
          </a:prstGeom>
          <a:noFill/>
        </p:spPr>
      </p:pic>
      <p:cxnSp>
        <p:nvCxnSpPr>
          <p:cNvPr id="17" name="Straight Connector 1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11684" y="2198914"/>
            <a:ext cx="5127172" cy="3670180"/>
          </a:xfrm>
        </p:spPr>
        <p:txBody>
          <a:bodyPr vert="horz" lIns="0" tIns="45720" rIns="0" bIns="45720" rtlCol="0" anchor="t">
            <a:normAutofit/>
          </a:bodyPr>
          <a:lstStyle/>
          <a:p>
            <a:pPr indent="-228600">
              <a:buFont typeface="Calibri" panose="020F0502020204030204" pitchFamily="34" charset="0"/>
              <a:buChar char="•"/>
            </a:pPr>
            <a:r>
              <a:rPr lang="en-US" b="1" dirty="0" err="1">
                <a:solidFill>
                  <a:schemeClr val="tx1">
                    <a:lumMod val="75000"/>
                    <a:lumOff val="25000"/>
                  </a:schemeClr>
                </a:solidFill>
              </a:rPr>
              <a:t>Viyang</a:t>
            </a:r>
            <a:r>
              <a:rPr lang="en-US" b="1" dirty="0">
                <a:solidFill>
                  <a:schemeClr val="tx1">
                    <a:lumMod val="75000"/>
                    <a:lumOff val="25000"/>
                  </a:schemeClr>
                </a:solidFill>
              </a:rPr>
              <a:t> Shah</a:t>
            </a:r>
          </a:p>
          <a:p>
            <a:pPr indent="-228600">
              <a:buFont typeface="Calibri" panose="020F0502020204030204" pitchFamily="34" charset="0"/>
              <a:buChar char="•"/>
            </a:pPr>
            <a:r>
              <a:rPr lang="en-US" b="1" dirty="0" err="1">
                <a:solidFill>
                  <a:schemeClr val="tx1">
                    <a:lumMod val="75000"/>
                    <a:lumOff val="25000"/>
                  </a:schemeClr>
                </a:solidFill>
              </a:rPr>
              <a:t>Dhaivat</a:t>
            </a:r>
            <a:r>
              <a:rPr lang="en-US" b="1" dirty="0">
                <a:solidFill>
                  <a:schemeClr val="tx1">
                    <a:lumMod val="75000"/>
                    <a:lumOff val="25000"/>
                  </a:schemeClr>
                </a:solidFill>
              </a:rPr>
              <a:t> Khatri</a:t>
            </a:r>
            <a:endParaRPr lang="en-US" b="1" dirty="0">
              <a:solidFill>
                <a:schemeClr val="tx1">
                  <a:lumMod val="75000"/>
                  <a:lumOff val="25000"/>
                </a:schemeClr>
              </a:solidFill>
              <a:cs typeface="Calibri"/>
            </a:endParaRPr>
          </a:p>
          <a:p>
            <a:pPr indent="-228600">
              <a:buFont typeface="Calibri" panose="020F0502020204030204" pitchFamily="34" charset="0"/>
              <a:buChar char="•"/>
            </a:pPr>
            <a:r>
              <a:rPr lang="en-US" b="1" dirty="0">
                <a:solidFill>
                  <a:schemeClr val="tx1">
                    <a:lumMod val="75000"/>
                    <a:lumOff val="25000"/>
                  </a:schemeClr>
                </a:solidFill>
                <a:cs typeface="Calibri"/>
              </a:rPr>
              <a:t>Harshil Patel</a:t>
            </a:r>
          </a:p>
          <a:p>
            <a:pPr indent="-228600">
              <a:buFont typeface="Calibri" panose="020F0502020204030204" pitchFamily="34" charset="0"/>
              <a:buChar char="•"/>
            </a:pPr>
            <a:endParaRPr lang="en-US" dirty="0">
              <a:solidFill>
                <a:schemeClr val="tx1">
                  <a:lumMod val="75000"/>
                  <a:lumOff val="25000"/>
                </a:schemeClr>
              </a:solidFill>
              <a:cs typeface="Calibri" panose="020F0502020204030204"/>
            </a:endParaRPr>
          </a:p>
        </p:txBody>
      </p:sp>
      <p:sp>
        <p:nvSpPr>
          <p:cNvPr id="19" name="Rectangle 1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B9C31-9BD8-F040-7818-B71BA5175D59}"/>
              </a:ext>
            </a:extLst>
          </p:cNvPr>
          <p:cNvSpPr>
            <a:spLocks noGrp="1"/>
          </p:cNvSpPr>
          <p:nvPr>
            <p:ph type="title"/>
          </p:nvPr>
        </p:nvSpPr>
        <p:spPr>
          <a:xfrm>
            <a:off x="7859485" y="634946"/>
            <a:ext cx="3690257" cy="1450757"/>
          </a:xfrm>
        </p:spPr>
        <p:txBody>
          <a:bodyPr>
            <a:normAutofit/>
          </a:bodyPr>
          <a:lstStyle/>
          <a:p>
            <a:r>
              <a:rPr lang="en-IN" sz="3200" b="1">
                <a:latin typeface="Bahnschrift" panose="020B0502040204020203" pitchFamily="34" charset="0"/>
              </a:rPr>
              <a:t>XGBoost – GRID SEARCH(Custom Parameters)</a:t>
            </a:r>
          </a:p>
        </p:txBody>
      </p:sp>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4F248E-909A-82BE-B126-8F59E4EBEBEF}"/>
              </a:ext>
            </a:extLst>
          </p:cNvPr>
          <p:cNvSpPr>
            <a:spLocks noGrp="1"/>
          </p:cNvSpPr>
          <p:nvPr>
            <p:ph idx="1"/>
          </p:nvPr>
        </p:nvSpPr>
        <p:spPr>
          <a:xfrm>
            <a:off x="7859485" y="2198914"/>
            <a:ext cx="3690257" cy="3670180"/>
          </a:xfrm>
        </p:spPr>
        <p:txBody>
          <a:bodyPr>
            <a:normAutofit lnSpcReduction="10000"/>
          </a:bodyPr>
          <a:lstStyle/>
          <a:p>
            <a:r>
              <a:rPr lang="en-IN" sz="1200" b="1" i="0">
                <a:effectLst/>
                <a:latin typeface="Bahnschrift" panose="020B0502040204020203" pitchFamily="34" charset="0"/>
              </a:rPr>
              <a:t>Custom parameters are employed in the XGBoost model for the following reasons:</a:t>
            </a:r>
          </a:p>
          <a:p>
            <a:pPr>
              <a:buFont typeface="+mj-lt"/>
              <a:buAutoNum type="arabicPeriod"/>
            </a:pPr>
            <a:r>
              <a:rPr lang="en-IN" sz="1200" b="1" i="0">
                <a:effectLst/>
                <a:latin typeface="Bahnschrift" panose="020B0502040204020203" pitchFamily="34" charset="0"/>
              </a:rPr>
              <a:t>By increasing the number of trees by 300, the model can now capture more intricate relationships in the data without requiring additional processing.</a:t>
            </a:r>
          </a:p>
          <a:p>
            <a:pPr>
              <a:buFont typeface="+mj-lt"/>
              <a:buAutoNum type="arabicPeriod"/>
            </a:pPr>
            <a:r>
              <a:rPr lang="en-IN" sz="1200" b="1" i="0">
                <a:effectLst/>
                <a:latin typeface="Bahnschrift" panose="020B0502040204020203" pitchFamily="34" charset="0"/>
              </a:rPr>
              <a:t>The use of a higher learning rate (0.5) is beneficial when dealing with a small dataset as it accelerates the model's ability to acquire new information quickly.</a:t>
            </a:r>
          </a:p>
          <a:p>
            <a:pPr>
              <a:buFont typeface="+mj-lt"/>
              <a:buAutoNum type="arabicPeriod"/>
            </a:pPr>
            <a:r>
              <a:rPr lang="en-IN" sz="1200" b="1" i="0">
                <a:effectLst/>
                <a:latin typeface="Bahnschrift" panose="020B0502040204020203" pitchFamily="34" charset="0"/>
              </a:rPr>
              <a:t>Setting a tree depth limit at 4 helps prevent overfitting and avoids creating overly complex trees.</a:t>
            </a:r>
          </a:p>
          <a:p>
            <a:pPr>
              <a:buFont typeface="+mj-lt"/>
              <a:buAutoNum type="arabicPeriod"/>
            </a:pPr>
            <a:r>
              <a:rPr lang="en-IN" sz="1200" b="1" i="0">
                <a:effectLst/>
                <a:latin typeface="Bahnschrift" panose="020B0502040204020203" pitchFamily="34" charset="0"/>
              </a:rPr>
              <a:t>Subsampling at a rate of 0.5 introduces randomness and diversity into the training process while mitigating the risks of overfitting that could occur with a higher learning rate.</a:t>
            </a:r>
          </a:p>
          <a:p>
            <a:pPr>
              <a:buFont typeface="+mj-lt"/>
              <a:buAutoNum type="arabicPeriod"/>
            </a:pPr>
            <a:r>
              <a:rPr lang="en-IN" sz="1200" b="1" i="0">
                <a:effectLst/>
                <a:latin typeface="Bahnschrift" panose="020B0502040204020203" pitchFamily="34" charset="0"/>
              </a:rPr>
              <a:t>Employing sample weights helps address any imbalances present in the dataset, ensuring a more robust and accurate model.</a:t>
            </a:r>
          </a:p>
          <a:p>
            <a:endParaRPr lang="en-IN" sz="1100">
              <a:latin typeface="+mj-lt"/>
            </a:endParaRP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FF6B291F-9741-228F-9FBA-200A4FF8B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56" y="602288"/>
            <a:ext cx="6939643" cy="524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59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70507-3135-004F-6000-ABBE2594C0A5}"/>
              </a:ext>
            </a:extLst>
          </p:cNvPr>
          <p:cNvSpPr>
            <a:spLocks noGrp="1"/>
          </p:cNvSpPr>
          <p:nvPr>
            <p:ph type="title"/>
          </p:nvPr>
        </p:nvSpPr>
        <p:spPr>
          <a:xfrm>
            <a:off x="5144679" y="634946"/>
            <a:ext cx="6405063" cy="1450757"/>
          </a:xfrm>
        </p:spPr>
        <p:txBody>
          <a:bodyPr>
            <a:normAutofit/>
          </a:bodyPr>
          <a:lstStyle/>
          <a:p>
            <a:r>
              <a:rPr lang="en-IN" b="1"/>
              <a:t>XGBoost – GRID SEARCH</a:t>
            </a:r>
          </a:p>
        </p:txBody>
      </p:sp>
      <p:pic>
        <p:nvPicPr>
          <p:cNvPr id="11" name="Picture 10">
            <a:extLst>
              <a:ext uri="{FF2B5EF4-FFF2-40B4-BE49-F238E27FC236}">
                <a16:creationId xmlns:a16="http://schemas.microsoft.com/office/drawing/2014/main" id="{C16F5C64-5F0B-BF10-8563-209F4890BAA0}"/>
              </a:ext>
            </a:extLst>
          </p:cNvPr>
          <p:cNvPicPr>
            <a:picLocks noChangeAspect="1"/>
          </p:cNvPicPr>
          <p:nvPr/>
        </p:nvPicPr>
        <p:blipFill rotWithShape="1">
          <a:blip r:embed="rId2"/>
          <a:srcRect l="3587" r="9551" b="2"/>
          <a:stretch/>
        </p:blipFill>
        <p:spPr>
          <a:xfrm>
            <a:off x="718666" y="528181"/>
            <a:ext cx="4020297" cy="2476136"/>
          </a:xfrm>
          <a:prstGeom prst="rect">
            <a:avLst/>
          </a:prstGeom>
        </p:spPr>
      </p:pic>
      <p:cxnSp>
        <p:nvCxnSpPr>
          <p:cNvPr id="36" name="Straight Connector 35">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AC01458-B0BC-30CB-14BB-BE74F6D30FA5}"/>
              </a:ext>
            </a:extLst>
          </p:cNvPr>
          <p:cNvPicPr>
            <a:picLocks noChangeAspect="1"/>
          </p:cNvPicPr>
          <p:nvPr/>
        </p:nvPicPr>
        <p:blipFill rotWithShape="1">
          <a:blip r:embed="rId3"/>
          <a:srcRect t="6641" r="3" b="8115"/>
          <a:stretch/>
        </p:blipFill>
        <p:spPr>
          <a:xfrm>
            <a:off x="813916" y="3525018"/>
            <a:ext cx="4020296" cy="2476136"/>
          </a:xfrm>
          <a:prstGeom prst="rect">
            <a:avLst/>
          </a:prstGeom>
        </p:spPr>
      </p:pic>
      <p:sp>
        <p:nvSpPr>
          <p:cNvPr id="3" name="Content Placeholder 2">
            <a:extLst>
              <a:ext uri="{FF2B5EF4-FFF2-40B4-BE49-F238E27FC236}">
                <a16:creationId xmlns:a16="http://schemas.microsoft.com/office/drawing/2014/main" id="{53F7BD06-5C99-284F-A433-2FA159E778F1}"/>
              </a:ext>
            </a:extLst>
          </p:cNvPr>
          <p:cNvSpPr>
            <a:spLocks noGrp="1"/>
          </p:cNvSpPr>
          <p:nvPr>
            <p:ph idx="1"/>
          </p:nvPr>
        </p:nvSpPr>
        <p:spPr>
          <a:xfrm>
            <a:off x="5144679" y="2198914"/>
            <a:ext cx="6405063" cy="3670180"/>
          </a:xfrm>
        </p:spPr>
        <p:txBody>
          <a:bodyPr>
            <a:normAutofit/>
          </a:bodyPr>
          <a:lstStyle/>
          <a:p>
            <a:r>
              <a:rPr lang="en-US" b="1">
                <a:latin typeface="+mj-lt"/>
              </a:rPr>
              <a:t>To improve the model's predictability, the model with the greatest AUC and least variation between the train and test is picked.</a:t>
            </a:r>
          </a:p>
          <a:p>
            <a:endParaRPr lang="en-IN"/>
          </a:p>
        </p:txBody>
      </p:sp>
      <p:sp>
        <p:nvSpPr>
          <p:cNvPr id="37" name="Rectangle 36">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8060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B4DDE78-FF89-A8BD-980D-069B118DC127}"/>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2800" b="1" err="1">
                <a:solidFill>
                  <a:srgbClr val="FFFFFF"/>
                </a:solidFill>
                <a:latin typeface="Bahnschrift"/>
              </a:rPr>
              <a:t>XGBoost</a:t>
            </a:r>
            <a:r>
              <a:rPr lang="en-US" sz="2800" b="1">
                <a:solidFill>
                  <a:srgbClr val="FFFFFF"/>
                </a:solidFill>
                <a:latin typeface="Bahnschrift"/>
              </a:rPr>
              <a:t> – FINAL MODEL(Parameters)</a:t>
            </a:r>
          </a:p>
        </p:txBody>
      </p:sp>
      <p:sp>
        <p:nvSpPr>
          <p:cNvPr id="19" name="Rectangle 18">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3" name="Table 2">
            <a:extLst>
              <a:ext uri="{FF2B5EF4-FFF2-40B4-BE49-F238E27FC236}">
                <a16:creationId xmlns:a16="http://schemas.microsoft.com/office/drawing/2014/main" id="{05FAFCD8-2DCD-7176-770D-B73881828B48}"/>
              </a:ext>
            </a:extLst>
          </p:cNvPr>
          <p:cNvGraphicFramePr>
            <a:graphicFrameLocks noGrp="1"/>
          </p:cNvGraphicFramePr>
          <p:nvPr>
            <p:extLst>
              <p:ext uri="{D42A27DB-BD31-4B8C-83A1-F6EECF244321}">
                <p14:modId xmlns:p14="http://schemas.microsoft.com/office/powerpoint/2010/main" val="2501147827"/>
              </p:ext>
            </p:extLst>
          </p:nvPr>
        </p:nvGraphicFramePr>
        <p:xfrm>
          <a:off x="452388" y="1629629"/>
          <a:ext cx="6709470" cy="3318111"/>
        </p:xfrm>
        <a:graphic>
          <a:graphicData uri="http://schemas.openxmlformats.org/drawingml/2006/table">
            <a:tbl>
              <a:tblPr firstRow="1" bandRow="1">
                <a:tableStyleId>{6E25E649-3F16-4E02-A733-19D2CDBF48F0}</a:tableStyleId>
              </a:tblPr>
              <a:tblGrid>
                <a:gridCol w="3354735">
                  <a:extLst>
                    <a:ext uri="{9D8B030D-6E8A-4147-A177-3AD203B41FA5}">
                      <a16:colId xmlns:a16="http://schemas.microsoft.com/office/drawing/2014/main" val="2166353625"/>
                    </a:ext>
                  </a:extLst>
                </a:gridCol>
                <a:gridCol w="3354735">
                  <a:extLst>
                    <a:ext uri="{9D8B030D-6E8A-4147-A177-3AD203B41FA5}">
                      <a16:colId xmlns:a16="http://schemas.microsoft.com/office/drawing/2014/main" val="2952068972"/>
                    </a:ext>
                  </a:extLst>
                </a:gridCol>
              </a:tblGrid>
              <a:tr h="368679">
                <a:tc gridSpan="2">
                  <a:txBody>
                    <a:bodyPr/>
                    <a:lstStyle/>
                    <a:p>
                      <a:pPr lvl="0" algn="ctr">
                        <a:buNone/>
                      </a:pPr>
                      <a:r>
                        <a:rPr lang="en-US"/>
                        <a:t>XGB – Best Model (lowest bias and variance)</a:t>
                      </a:r>
                    </a:p>
                  </a:txBody>
                  <a:tcPr/>
                </a:tc>
                <a:tc hMerge="1">
                  <a:txBody>
                    <a:bodyPr/>
                    <a:lstStyle/>
                    <a:p>
                      <a:endParaRPr lang="en-US"/>
                    </a:p>
                  </a:txBody>
                  <a:tcPr marL="0" marR="0" marT="0" marB="0" horzOverflow="overflow"/>
                </a:tc>
                <a:extLst>
                  <a:ext uri="{0D108BD9-81ED-4DB2-BD59-A6C34878D82A}">
                    <a16:rowId xmlns:a16="http://schemas.microsoft.com/office/drawing/2014/main" val="2027159146"/>
                  </a:ext>
                </a:extLst>
              </a:tr>
              <a:tr h="368679">
                <a:tc>
                  <a:txBody>
                    <a:bodyPr/>
                    <a:lstStyle/>
                    <a:p>
                      <a:r>
                        <a:rPr lang="en-US"/>
                        <a:t>Num Trees</a:t>
                      </a:r>
                    </a:p>
                  </a:txBody>
                  <a:tcPr/>
                </a:tc>
                <a:tc>
                  <a:txBody>
                    <a:bodyPr/>
                    <a:lstStyle/>
                    <a:p>
                      <a:r>
                        <a:rPr lang="en-US"/>
                        <a:t>300</a:t>
                      </a:r>
                    </a:p>
                  </a:txBody>
                  <a:tcPr/>
                </a:tc>
                <a:extLst>
                  <a:ext uri="{0D108BD9-81ED-4DB2-BD59-A6C34878D82A}">
                    <a16:rowId xmlns:a16="http://schemas.microsoft.com/office/drawing/2014/main" val="2503889096"/>
                  </a:ext>
                </a:extLst>
              </a:tr>
              <a:tr h="368679">
                <a:tc>
                  <a:txBody>
                    <a:bodyPr/>
                    <a:lstStyle/>
                    <a:p>
                      <a:r>
                        <a:rPr lang="en-US"/>
                        <a:t>Learning Rate</a:t>
                      </a:r>
                    </a:p>
                  </a:txBody>
                  <a:tcPr/>
                </a:tc>
                <a:tc>
                  <a:txBody>
                    <a:bodyPr/>
                    <a:lstStyle/>
                    <a:p>
                      <a:r>
                        <a:rPr lang="en-US"/>
                        <a:t>0.1</a:t>
                      </a:r>
                    </a:p>
                  </a:txBody>
                  <a:tcPr/>
                </a:tc>
                <a:extLst>
                  <a:ext uri="{0D108BD9-81ED-4DB2-BD59-A6C34878D82A}">
                    <a16:rowId xmlns:a16="http://schemas.microsoft.com/office/drawing/2014/main" val="3170870816"/>
                  </a:ext>
                </a:extLst>
              </a:tr>
              <a:tr h="368679">
                <a:tc>
                  <a:txBody>
                    <a:bodyPr/>
                    <a:lstStyle/>
                    <a:p>
                      <a:r>
                        <a:rPr lang="en-US"/>
                        <a:t>Subsample</a:t>
                      </a:r>
                    </a:p>
                  </a:txBody>
                  <a:tcPr/>
                </a:tc>
                <a:tc>
                  <a:txBody>
                    <a:bodyPr/>
                    <a:lstStyle/>
                    <a:p>
                      <a:r>
                        <a:rPr lang="en-US"/>
                        <a:t>0.8</a:t>
                      </a:r>
                    </a:p>
                  </a:txBody>
                  <a:tcPr/>
                </a:tc>
                <a:extLst>
                  <a:ext uri="{0D108BD9-81ED-4DB2-BD59-A6C34878D82A}">
                    <a16:rowId xmlns:a16="http://schemas.microsoft.com/office/drawing/2014/main" val="3490342783"/>
                  </a:ext>
                </a:extLst>
              </a:tr>
              <a:tr h="368679">
                <a:tc>
                  <a:txBody>
                    <a:bodyPr/>
                    <a:lstStyle/>
                    <a:p>
                      <a:r>
                        <a:rPr lang="en-US"/>
                        <a:t>Percent of Features</a:t>
                      </a:r>
                    </a:p>
                  </a:txBody>
                  <a:tcPr/>
                </a:tc>
                <a:tc>
                  <a:txBody>
                    <a:bodyPr/>
                    <a:lstStyle/>
                    <a:p>
                      <a:r>
                        <a:rPr lang="en-US"/>
                        <a:t>1</a:t>
                      </a:r>
                    </a:p>
                  </a:txBody>
                  <a:tcPr/>
                </a:tc>
                <a:extLst>
                  <a:ext uri="{0D108BD9-81ED-4DB2-BD59-A6C34878D82A}">
                    <a16:rowId xmlns:a16="http://schemas.microsoft.com/office/drawing/2014/main" val="2638818677"/>
                  </a:ext>
                </a:extLst>
              </a:tr>
              <a:tr h="368679">
                <a:tc>
                  <a:txBody>
                    <a:bodyPr/>
                    <a:lstStyle/>
                    <a:p>
                      <a:r>
                        <a:rPr lang="en-US"/>
                        <a:t>Weight of Default</a:t>
                      </a:r>
                    </a:p>
                  </a:txBody>
                  <a:tcPr/>
                </a:tc>
                <a:tc>
                  <a:txBody>
                    <a:bodyPr/>
                    <a:lstStyle/>
                    <a:p>
                      <a:r>
                        <a:rPr lang="en-US"/>
                        <a:t>1</a:t>
                      </a:r>
                    </a:p>
                  </a:txBody>
                  <a:tcPr/>
                </a:tc>
                <a:extLst>
                  <a:ext uri="{0D108BD9-81ED-4DB2-BD59-A6C34878D82A}">
                    <a16:rowId xmlns:a16="http://schemas.microsoft.com/office/drawing/2014/main" val="1662744046"/>
                  </a:ext>
                </a:extLst>
              </a:tr>
              <a:tr h="368679">
                <a:tc>
                  <a:txBody>
                    <a:bodyPr/>
                    <a:lstStyle/>
                    <a:p>
                      <a:r>
                        <a:rPr lang="en-US"/>
                        <a:t>AUC Train</a:t>
                      </a:r>
                    </a:p>
                  </a:txBody>
                  <a:tcPr/>
                </a:tc>
                <a:tc>
                  <a:txBody>
                    <a:bodyPr/>
                    <a:lstStyle/>
                    <a:p>
                      <a:r>
                        <a:rPr lang="en-US"/>
                        <a:t>0.944978</a:t>
                      </a:r>
                    </a:p>
                  </a:txBody>
                  <a:tcPr/>
                </a:tc>
                <a:extLst>
                  <a:ext uri="{0D108BD9-81ED-4DB2-BD59-A6C34878D82A}">
                    <a16:rowId xmlns:a16="http://schemas.microsoft.com/office/drawing/2014/main" val="1407978816"/>
                  </a:ext>
                </a:extLst>
              </a:tr>
              <a:tr h="368679">
                <a:tc>
                  <a:txBody>
                    <a:bodyPr/>
                    <a:lstStyle/>
                    <a:p>
                      <a:r>
                        <a:rPr lang="en-US"/>
                        <a:t>AUC Test1</a:t>
                      </a:r>
                    </a:p>
                  </a:txBody>
                  <a:tcPr/>
                </a:tc>
                <a:tc>
                  <a:txBody>
                    <a:bodyPr/>
                    <a:lstStyle/>
                    <a:p>
                      <a:r>
                        <a:rPr lang="en-US"/>
                        <a:t>0.936840</a:t>
                      </a:r>
                    </a:p>
                  </a:txBody>
                  <a:tcPr/>
                </a:tc>
                <a:extLst>
                  <a:ext uri="{0D108BD9-81ED-4DB2-BD59-A6C34878D82A}">
                    <a16:rowId xmlns:a16="http://schemas.microsoft.com/office/drawing/2014/main" val="857929034"/>
                  </a:ext>
                </a:extLst>
              </a:tr>
              <a:tr h="368679">
                <a:tc>
                  <a:txBody>
                    <a:bodyPr/>
                    <a:lstStyle/>
                    <a:p>
                      <a:pPr lvl="0">
                        <a:buNone/>
                      </a:pPr>
                      <a:r>
                        <a:rPr lang="en-US" sz="1800" u="none" strike="noStrike" noProof="0">
                          <a:solidFill>
                            <a:srgbClr val="000000"/>
                          </a:solidFill>
                        </a:rPr>
                        <a:t>AUC Test2</a:t>
                      </a:r>
                      <a:endParaRPr lang="en-US"/>
                    </a:p>
                  </a:txBody>
                  <a:tcPr/>
                </a:tc>
                <a:tc>
                  <a:txBody>
                    <a:bodyPr/>
                    <a:lstStyle/>
                    <a:p>
                      <a:r>
                        <a:rPr lang="en-US"/>
                        <a:t>0.938104</a:t>
                      </a:r>
                    </a:p>
                  </a:txBody>
                  <a:tcPr/>
                </a:tc>
                <a:extLst>
                  <a:ext uri="{0D108BD9-81ED-4DB2-BD59-A6C34878D82A}">
                    <a16:rowId xmlns:a16="http://schemas.microsoft.com/office/drawing/2014/main" val="2773404492"/>
                  </a:ext>
                </a:extLst>
              </a:tr>
            </a:tbl>
          </a:graphicData>
        </a:graphic>
      </p:graphicFrame>
    </p:spTree>
    <p:extLst>
      <p:ext uri="{BB962C8B-B14F-4D97-AF65-F5344CB8AC3E}">
        <p14:creationId xmlns:p14="http://schemas.microsoft.com/office/powerpoint/2010/main" val="2506527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D0F6-B7C1-C944-46F1-8329E6EB26F9}"/>
              </a:ext>
            </a:extLst>
          </p:cNvPr>
          <p:cNvSpPr>
            <a:spLocks noGrp="1"/>
          </p:cNvSpPr>
          <p:nvPr>
            <p:ph type="title"/>
          </p:nvPr>
        </p:nvSpPr>
        <p:spPr/>
        <p:txBody>
          <a:bodyPr>
            <a:normAutofit/>
          </a:bodyPr>
          <a:lstStyle/>
          <a:p>
            <a:r>
              <a:rPr lang="en-IN" sz="3200" b="1">
                <a:latin typeface="Bahnschrift"/>
              </a:rPr>
              <a:t>XGBoost – FINAL MODEL(Score Bins)</a:t>
            </a:r>
          </a:p>
        </p:txBody>
      </p:sp>
      <p:pic>
        <p:nvPicPr>
          <p:cNvPr id="7" name="Content Placeholder 6">
            <a:extLst>
              <a:ext uri="{FF2B5EF4-FFF2-40B4-BE49-F238E27FC236}">
                <a16:creationId xmlns:a16="http://schemas.microsoft.com/office/drawing/2014/main" id="{A83C2AA3-25B2-CDCC-9AB7-B2A6EE4CED49}"/>
              </a:ext>
            </a:extLst>
          </p:cNvPr>
          <p:cNvPicPr>
            <a:picLocks noGrp="1" noChangeAspect="1"/>
          </p:cNvPicPr>
          <p:nvPr>
            <p:ph sz="half" idx="1"/>
          </p:nvPr>
        </p:nvPicPr>
        <p:blipFill>
          <a:blip r:embed="rId2"/>
          <a:stretch>
            <a:fillRect/>
          </a:stretch>
        </p:blipFill>
        <p:spPr>
          <a:xfrm>
            <a:off x="1276804" y="2303503"/>
            <a:ext cx="3615707" cy="3382988"/>
          </a:xfrm>
        </p:spPr>
      </p:pic>
      <p:pic>
        <p:nvPicPr>
          <p:cNvPr id="9" name="Content Placeholder 8">
            <a:extLst>
              <a:ext uri="{FF2B5EF4-FFF2-40B4-BE49-F238E27FC236}">
                <a16:creationId xmlns:a16="http://schemas.microsoft.com/office/drawing/2014/main" id="{37B5F834-A29D-196B-3DD2-997E1B517606}"/>
              </a:ext>
            </a:extLst>
          </p:cNvPr>
          <p:cNvPicPr>
            <a:picLocks noGrp="1" noChangeAspect="1"/>
          </p:cNvPicPr>
          <p:nvPr>
            <p:ph sz="half" idx="2"/>
          </p:nvPr>
        </p:nvPicPr>
        <p:blipFill>
          <a:blip r:embed="rId3"/>
          <a:stretch>
            <a:fillRect/>
          </a:stretch>
        </p:blipFill>
        <p:spPr>
          <a:xfrm>
            <a:off x="5778632" y="2303503"/>
            <a:ext cx="5376732" cy="3382987"/>
          </a:xfrm>
        </p:spPr>
      </p:pic>
    </p:spTree>
    <p:extLst>
      <p:ext uri="{BB962C8B-B14F-4D97-AF65-F5344CB8AC3E}">
        <p14:creationId xmlns:p14="http://schemas.microsoft.com/office/powerpoint/2010/main" val="1580489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127D7-3691-FAE5-6A06-841E07E77B20}"/>
              </a:ext>
            </a:extLst>
          </p:cNvPr>
          <p:cNvSpPr>
            <a:spLocks noGrp="1"/>
          </p:cNvSpPr>
          <p:nvPr>
            <p:ph type="title"/>
          </p:nvPr>
        </p:nvSpPr>
        <p:spPr/>
        <p:txBody>
          <a:bodyPr>
            <a:normAutofit/>
          </a:bodyPr>
          <a:lstStyle/>
          <a:p>
            <a:r>
              <a:rPr lang="en-IN" sz="3600" b="1">
                <a:latin typeface="Bahnschrift"/>
              </a:rPr>
              <a:t>XGBoost – FINAL MODEL(Score Bins)</a:t>
            </a:r>
          </a:p>
        </p:txBody>
      </p:sp>
      <p:pic>
        <p:nvPicPr>
          <p:cNvPr id="5" name="Content Placeholder 4">
            <a:extLst>
              <a:ext uri="{FF2B5EF4-FFF2-40B4-BE49-F238E27FC236}">
                <a16:creationId xmlns:a16="http://schemas.microsoft.com/office/drawing/2014/main" id="{27DCF869-69E4-1271-EA4D-8A9A8A6AA062}"/>
              </a:ext>
            </a:extLst>
          </p:cNvPr>
          <p:cNvPicPr>
            <a:picLocks noGrp="1" noChangeAspect="1"/>
          </p:cNvPicPr>
          <p:nvPr>
            <p:ph idx="1"/>
          </p:nvPr>
        </p:nvPicPr>
        <p:blipFill>
          <a:blip r:embed="rId2"/>
          <a:stretch>
            <a:fillRect/>
          </a:stretch>
        </p:blipFill>
        <p:spPr>
          <a:xfrm>
            <a:off x="1329179" y="2496555"/>
            <a:ext cx="3727704" cy="3370421"/>
          </a:xfrm>
        </p:spPr>
      </p:pic>
      <p:pic>
        <p:nvPicPr>
          <p:cNvPr id="7" name="Picture 6">
            <a:extLst>
              <a:ext uri="{FF2B5EF4-FFF2-40B4-BE49-F238E27FC236}">
                <a16:creationId xmlns:a16="http://schemas.microsoft.com/office/drawing/2014/main" id="{9333D5B4-FE8F-A399-6978-AB62A77B5F07}"/>
              </a:ext>
            </a:extLst>
          </p:cNvPr>
          <p:cNvPicPr>
            <a:picLocks noChangeAspect="1"/>
          </p:cNvPicPr>
          <p:nvPr/>
        </p:nvPicPr>
        <p:blipFill>
          <a:blip r:embed="rId3"/>
          <a:stretch>
            <a:fillRect/>
          </a:stretch>
        </p:blipFill>
        <p:spPr>
          <a:xfrm>
            <a:off x="6780633" y="2377241"/>
            <a:ext cx="3836927" cy="3500319"/>
          </a:xfrm>
          <a:prstGeom prst="rect">
            <a:avLst/>
          </a:prstGeom>
        </p:spPr>
      </p:pic>
      <p:sp>
        <p:nvSpPr>
          <p:cNvPr id="8" name="TextBox 7">
            <a:extLst>
              <a:ext uri="{FF2B5EF4-FFF2-40B4-BE49-F238E27FC236}">
                <a16:creationId xmlns:a16="http://schemas.microsoft.com/office/drawing/2014/main" id="{7257131D-E096-6C8B-AD40-F52B845ED010}"/>
              </a:ext>
            </a:extLst>
          </p:cNvPr>
          <p:cNvSpPr txBox="1"/>
          <p:nvPr/>
        </p:nvSpPr>
        <p:spPr>
          <a:xfrm>
            <a:off x="1329179" y="2007909"/>
            <a:ext cx="2933954" cy="369332"/>
          </a:xfrm>
          <a:prstGeom prst="rect">
            <a:avLst/>
          </a:prstGeom>
          <a:noFill/>
        </p:spPr>
        <p:txBody>
          <a:bodyPr wrap="square" lIns="91440" tIns="45720" rIns="91440" bIns="45720" rtlCol="0" anchor="t">
            <a:spAutoFit/>
          </a:bodyPr>
          <a:lstStyle/>
          <a:p>
            <a:pPr marL="0" indent="0" algn="ctr">
              <a:buNone/>
            </a:pPr>
            <a:r>
              <a:rPr lang="en-US" sz="1800" b="1" u="sng">
                <a:latin typeface="Bahnschrift"/>
              </a:rPr>
              <a:t>For Test (1) Sample:</a:t>
            </a:r>
          </a:p>
        </p:txBody>
      </p:sp>
      <p:sp>
        <p:nvSpPr>
          <p:cNvPr id="9" name="TextBox 8">
            <a:extLst>
              <a:ext uri="{FF2B5EF4-FFF2-40B4-BE49-F238E27FC236}">
                <a16:creationId xmlns:a16="http://schemas.microsoft.com/office/drawing/2014/main" id="{4B4DABF9-06F3-5B58-10DE-75E61BE2DA30}"/>
              </a:ext>
            </a:extLst>
          </p:cNvPr>
          <p:cNvSpPr txBox="1"/>
          <p:nvPr/>
        </p:nvSpPr>
        <p:spPr>
          <a:xfrm>
            <a:off x="6935509" y="1932495"/>
            <a:ext cx="2979678" cy="369332"/>
          </a:xfrm>
          <a:prstGeom prst="rect">
            <a:avLst/>
          </a:prstGeom>
          <a:noFill/>
        </p:spPr>
        <p:txBody>
          <a:bodyPr wrap="square" lIns="91440" tIns="45720" rIns="91440" bIns="45720" rtlCol="0" anchor="t">
            <a:spAutoFit/>
          </a:bodyPr>
          <a:lstStyle/>
          <a:p>
            <a:pPr marL="0" indent="0" algn="ctr">
              <a:buNone/>
            </a:pPr>
            <a:r>
              <a:rPr lang="en-US" sz="1800" b="1" u="sng">
                <a:latin typeface="Bahnschrift"/>
              </a:rPr>
              <a:t>For Test (2) Sample:</a:t>
            </a:r>
          </a:p>
        </p:txBody>
      </p:sp>
    </p:spTree>
    <p:extLst>
      <p:ext uri="{BB962C8B-B14F-4D97-AF65-F5344CB8AC3E}">
        <p14:creationId xmlns:p14="http://schemas.microsoft.com/office/powerpoint/2010/main" val="326801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8" name="Straight Connector 27">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AE2D8-E021-F0C4-259D-B4A0404FC5DD}"/>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400" b="1" err="1"/>
              <a:t>XGBoost</a:t>
            </a:r>
            <a:r>
              <a:rPr lang="en-US" sz="3400" b="1"/>
              <a:t> – SHAP ANALYSIS (Beeswarm</a:t>
            </a:r>
            <a:r>
              <a:rPr lang="en-US" sz="3400"/>
              <a:t>)</a:t>
            </a:r>
          </a:p>
        </p:txBody>
      </p:sp>
      <p:pic>
        <p:nvPicPr>
          <p:cNvPr id="3" name="Content Placeholder 2">
            <a:extLst>
              <a:ext uri="{FF2B5EF4-FFF2-40B4-BE49-F238E27FC236}">
                <a16:creationId xmlns:a16="http://schemas.microsoft.com/office/drawing/2014/main" id="{65611B06-0772-D8A2-5A72-5AA1AFFB342F}"/>
              </a:ext>
            </a:extLst>
          </p:cNvPr>
          <p:cNvPicPr>
            <a:picLocks noGrp="1" noChangeAspect="1"/>
          </p:cNvPicPr>
          <p:nvPr>
            <p:ph sz="half" idx="1"/>
          </p:nvPr>
        </p:nvPicPr>
        <p:blipFill>
          <a:blip r:embed="rId2"/>
          <a:stretch>
            <a:fillRect/>
          </a:stretch>
        </p:blipFill>
        <p:spPr>
          <a:xfrm>
            <a:off x="633999" y="1483461"/>
            <a:ext cx="6909801" cy="3627646"/>
          </a:xfrm>
          <a:prstGeom prst="rect">
            <a:avLst/>
          </a:prstGeom>
        </p:spPr>
      </p:pic>
      <p:cxnSp>
        <p:nvCxnSpPr>
          <p:cNvPr id="30" name="Straight Connector 29">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A34FDA02-C895-FB8E-E120-51820ED703E6}"/>
              </a:ext>
            </a:extLst>
          </p:cNvPr>
          <p:cNvSpPr>
            <a:spLocks noGrp="1"/>
          </p:cNvSpPr>
          <p:nvPr>
            <p:ph sz="half" idx="2"/>
          </p:nvPr>
        </p:nvSpPr>
        <p:spPr>
          <a:xfrm>
            <a:off x="7859485" y="2198914"/>
            <a:ext cx="3690257" cy="3670180"/>
          </a:xfrm>
        </p:spPr>
        <p:txBody>
          <a:bodyPr vert="horz" lIns="0" tIns="45720" rIns="0" bIns="45720" rtlCol="0" anchor="t">
            <a:normAutofit/>
          </a:bodyPr>
          <a:lstStyle/>
          <a:p>
            <a:r>
              <a:rPr lang="en-US" sz="1600" b="0" i="0">
                <a:effectLst/>
              </a:rPr>
              <a:t>Beeswarm on Test 2 Sample:</a:t>
            </a:r>
          </a:p>
          <a:p>
            <a:pPr>
              <a:buFont typeface="Calibri" panose="020F0502020204030204" pitchFamily="34" charset="0"/>
              <a:buChar char="§"/>
            </a:pPr>
            <a:r>
              <a:rPr lang="en-US" sz="1600"/>
              <a:t>Apart from P</a:t>
            </a:r>
            <a:r>
              <a:rPr lang="en-US" sz="1600" b="0" i="0">
                <a:effectLst/>
              </a:rPr>
              <a:t>_2, </a:t>
            </a:r>
            <a:r>
              <a:rPr lang="en-US" sz="1600"/>
              <a:t>majority</a:t>
            </a:r>
            <a:r>
              <a:rPr lang="en-US" sz="1600" b="0" i="0">
                <a:effectLst/>
              </a:rPr>
              <a:t> of features with high feature values contribute positively to the prediction.</a:t>
            </a:r>
            <a:r>
              <a:rPr lang="en-US" sz="1600"/>
              <a:t> </a:t>
            </a:r>
            <a:endParaRPr lang="en-US" sz="1600">
              <a:ea typeface="Calibri"/>
              <a:cs typeface="Calibri"/>
            </a:endParaRPr>
          </a:p>
          <a:p>
            <a:pPr>
              <a:buFont typeface="Calibri" panose="020F0502020204030204" pitchFamily="34" charset="0"/>
              <a:buChar char="§"/>
            </a:pPr>
            <a:r>
              <a:rPr lang="en-US" sz="1600"/>
              <a:t>Among</a:t>
            </a:r>
            <a:r>
              <a:rPr lang="en-US" sz="1600" b="0" i="0">
                <a:effectLst/>
              </a:rPr>
              <a:t> the top 9 features, 6 of them show a pattern where low feature values have a detrimental effect, especially when considering the cumulative features.</a:t>
            </a:r>
            <a:r>
              <a:rPr lang="en-US" sz="1600"/>
              <a:t> </a:t>
            </a:r>
            <a:endParaRPr lang="en-US" sz="1600">
              <a:ea typeface="Calibri"/>
              <a:cs typeface="Calibri"/>
            </a:endParaRPr>
          </a:p>
          <a:p>
            <a:pPr>
              <a:buFont typeface="Calibri" panose="020F0502020204030204" pitchFamily="34" charset="0"/>
              <a:buChar char="§"/>
            </a:pPr>
            <a:r>
              <a:rPr lang="en-US" sz="1600" b="0" i="0">
                <a:effectLst/>
              </a:rPr>
              <a:t>In the case of the cumulative features, there are instances of outliers where high feature values with high SHAP values positively influence the model's performance.</a:t>
            </a:r>
            <a:endParaRPr lang="en-US" sz="1600">
              <a:ea typeface="Calibri"/>
              <a:cs typeface="Calibri"/>
            </a:endParaRPr>
          </a:p>
        </p:txBody>
      </p:sp>
      <p:sp>
        <p:nvSpPr>
          <p:cNvPr id="31" name="Rectangle 30">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7497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BA74F-8B19-9D08-67E7-C09C99976CA5}"/>
              </a:ext>
            </a:extLst>
          </p:cNvPr>
          <p:cNvSpPr>
            <a:spLocks noGrp="1"/>
          </p:cNvSpPr>
          <p:nvPr>
            <p:ph type="title"/>
          </p:nvPr>
        </p:nvSpPr>
        <p:spPr/>
        <p:txBody>
          <a:bodyPr/>
          <a:lstStyle/>
          <a:p>
            <a:r>
              <a:rPr lang="en-IN" b="1" err="1"/>
              <a:t>XGBoost</a:t>
            </a:r>
            <a:r>
              <a:rPr lang="en-IN" b="1"/>
              <a:t> – SHAP ANALYSIS (Waterfall)</a:t>
            </a:r>
          </a:p>
        </p:txBody>
      </p:sp>
      <p:sp>
        <p:nvSpPr>
          <p:cNvPr id="5" name="Content Placeholder 4">
            <a:extLst>
              <a:ext uri="{FF2B5EF4-FFF2-40B4-BE49-F238E27FC236}">
                <a16:creationId xmlns:a16="http://schemas.microsoft.com/office/drawing/2014/main" id="{786308C0-2351-D4A1-42CA-7CE6510DF1B2}"/>
              </a:ext>
            </a:extLst>
          </p:cNvPr>
          <p:cNvSpPr>
            <a:spLocks noGrp="1"/>
          </p:cNvSpPr>
          <p:nvPr>
            <p:ph sz="half" idx="2"/>
          </p:nvPr>
        </p:nvSpPr>
        <p:spPr>
          <a:xfrm>
            <a:off x="6229293" y="2027705"/>
            <a:ext cx="4937760" cy="4023360"/>
          </a:xfrm>
        </p:spPr>
        <p:txBody>
          <a:bodyPr vert="horz" lIns="0" tIns="45720" rIns="0" bIns="45720" rtlCol="0" anchor="t">
            <a:normAutofit fontScale="85000" lnSpcReduction="20000"/>
          </a:bodyPr>
          <a:lstStyle/>
          <a:p>
            <a:r>
              <a:rPr lang="en-IN">
                <a:latin typeface="Arial"/>
                <a:ea typeface="Calibri"/>
                <a:cs typeface="Arial"/>
              </a:rPr>
              <a:t>•</a:t>
            </a:r>
            <a:r>
              <a:rPr lang="en-IN" b="1">
                <a:solidFill>
                  <a:srgbClr val="000000"/>
                </a:solidFill>
                <a:latin typeface="Bahnschrift"/>
                <a:ea typeface="Calibri"/>
                <a:cs typeface="Calibri"/>
              </a:rPr>
              <a:t>Waterfall Graph based on one observation in Test 2 Sample:</a:t>
            </a:r>
            <a:endParaRPr lang="en-IN">
              <a:ea typeface="Calibri"/>
              <a:cs typeface="Calibri"/>
            </a:endParaRPr>
          </a:p>
          <a:p>
            <a:r>
              <a:rPr lang="en-IN" sz="1700">
                <a:latin typeface="Arial"/>
                <a:ea typeface="Calibri"/>
                <a:cs typeface="Arial"/>
              </a:rPr>
              <a:t>•</a:t>
            </a:r>
            <a:r>
              <a:rPr lang="en-IN" sz="1700">
                <a:solidFill>
                  <a:srgbClr val="000000"/>
                </a:solidFill>
                <a:latin typeface="Bahnschrift"/>
                <a:ea typeface="Calibri"/>
                <a:cs typeface="Calibri"/>
              </a:rPr>
              <a:t>S_3 is the most influential variable with a negative impact of 0.46</a:t>
            </a:r>
            <a:endParaRPr lang="en-IN"/>
          </a:p>
          <a:p>
            <a:r>
              <a:rPr lang="en-IN" sz="1700">
                <a:latin typeface="Arial"/>
                <a:ea typeface="Calibri"/>
                <a:cs typeface="Arial"/>
              </a:rPr>
              <a:t>•</a:t>
            </a:r>
            <a:r>
              <a:rPr lang="en-IN" sz="1700">
                <a:solidFill>
                  <a:srgbClr val="000000"/>
                </a:solidFill>
                <a:latin typeface="Bahnschrift"/>
                <a:ea typeface="Calibri"/>
                <a:cs typeface="Calibri"/>
              </a:rPr>
              <a:t>Majority (6/9) of the top variables are negatively impacting the prediction.</a:t>
            </a:r>
            <a:endParaRPr lang="en-IN"/>
          </a:p>
          <a:p>
            <a:r>
              <a:rPr lang="en-IN" sz="1700">
                <a:latin typeface="Arial"/>
                <a:ea typeface="Calibri"/>
                <a:cs typeface="Arial"/>
              </a:rPr>
              <a:t>•</a:t>
            </a:r>
            <a:r>
              <a:rPr lang="en-IN" sz="1700">
                <a:solidFill>
                  <a:srgbClr val="000000"/>
                </a:solidFill>
                <a:latin typeface="Bahnschrift"/>
                <a:ea typeface="Calibri"/>
                <a:cs typeface="Calibri"/>
              </a:rPr>
              <a:t>D_112 ,D_41 , D_63_COand B_2 are positively impacting the model’s prediction.</a:t>
            </a:r>
            <a:endParaRPr lang="en-IN"/>
          </a:p>
          <a:p>
            <a:r>
              <a:rPr lang="en-IN">
                <a:latin typeface="Arial"/>
                <a:ea typeface="Calibri"/>
                <a:cs typeface="Arial"/>
              </a:rPr>
              <a:t>•</a:t>
            </a:r>
            <a:r>
              <a:rPr lang="en-IN" b="1">
                <a:solidFill>
                  <a:srgbClr val="000000"/>
                </a:solidFill>
                <a:latin typeface="Bahnschrift"/>
                <a:ea typeface="Calibri"/>
                <a:cs typeface="Calibri"/>
              </a:rPr>
              <a:t>Solutions to increase Score:</a:t>
            </a:r>
            <a:endParaRPr lang="en-IN"/>
          </a:p>
          <a:p>
            <a:r>
              <a:rPr lang="en-IN" sz="1700">
                <a:latin typeface="Arial"/>
                <a:ea typeface="Calibri"/>
                <a:cs typeface="Arial"/>
              </a:rPr>
              <a:t>•</a:t>
            </a:r>
            <a:r>
              <a:rPr lang="en-IN" sz="1700">
                <a:solidFill>
                  <a:srgbClr val="000000"/>
                </a:solidFill>
                <a:latin typeface="Bahnschrift"/>
                <a:ea typeface="Calibri"/>
                <a:cs typeface="Calibri"/>
              </a:rPr>
              <a:t>Choose features that have a significant impact on the target variable and remove irrelevant or redundant features that might introduce noise.</a:t>
            </a:r>
            <a:endParaRPr lang="en-IN"/>
          </a:p>
          <a:p>
            <a:r>
              <a:rPr lang="en-IN" sz="1700">
                <a:latin typeface="Arial"/>
                <a:ea typeface="Calibri"/>
                <a:cs typeface="Arial"/>
              </a:rPr>
              <a:t>•</a:t>
            </a:r>
            <a:r>
              <a:rPr lang="en-IN" sz="1700">
                <a:solidFill>
                  <a:srgbClr val="000000"/>
                </a:solidFill>
                <a:latin typeface="Bahnschrift"/>
                <a:ea typeface="Calibri"/>
                <a:cs typeface="Calibri"/>
              </a:rPr>
              <a:t>Optimize the hyperparameters of the machine learning model.</a:t>
            </a:r>
            <a:endParaRPr lang="en-IN"/>
          </a:p>
          <a:p>
            <a:r>
              <a:rPr lang="en-IN" sz="1700">
                <a:latin typeface="Arial"/>
                <a:ea typeface="Calibri"/>
                <a:cs typeface="Arial"/>
              </a:rPr>
              <a:t>•</a:t>
            </a:r>
            <a:r>
              <a:rPr lang="en-IN" sz="1700">
                <a:solidFill>
                  <a:srgbClr val="000000"/>
                </a:solidFill>
                <a:latin typeface="Bahnschrift"/>
                <a:ea typeface="Calibri"/>
                <a:cs typeface="Calibri"/>
              </a:rPr>
              <a:t>Iterate on the model-building process to make incremental improvements.</a:t>
            </a:r>
            <a:endParaRPr lang="en-IN"/>
          </a:p>
          <a:p>
            <a:endParaRPr lang="en-IN">
              <a:ea typeface="Calibri"/>
              <a:cs typeface="Calibri"/>
            </a:endParaRPr>
          </a:p>
        </p:txBody>
      </p:sp>
      <p:pic>
        <p:nvPicPr>
          <p:cNvPr id="6" name="Content Placeholder 5" descr="A graph with numbers and red and blue rectangles">
            <a:extLst>
              <a:ext uri="{FF2B5EF4-FFF2-40B4-BE49-F238E27FC236}">
                <a16:creationId xmlns:a16="http://schemas.microsoft.com/office/drawing/2014/main" id="{C9F57C3D-A0BA-8903-BB48-5B3B97BC9F76}"/>
              </a:ext>
            </a:extLst>
          </p:cNvPr>
          <p:cNvPicPr>
            <a:picLocks noGrp="1" noChangeAspect="1"/>
          </p:cNvPicPr>
          <p:nvPr>
            <p:ph sz="half" idx="1"/>
          </p:nvPr>
        </p:nvPicPr>
        <p:blipFill>
          <a:blip r:embed="rId2"/>
          <a:stretch>
            <a:fillRect/>
          </a:stretch>
        </p:blipFill>
        <p:spPr>
          <a:xfrm>
            <a:off x="809732" y="2263137"/>
            <a:ext cx="5268438" cy="3361082"/>
          </a:xfrm>
        </p:spPr>
      </p:pic>
    </p:spTree>
    <p:extLst>
      <p:ext uri="{BB962C8B-B14F-4D97-AF65-F5344CB8AC3E}">
        <p14:creationId xmlns:p14="http://schemas.microsoft.com/office/powerpoint/2010/main" val="282764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18DA9AC-AF0C-5209-0A94-3AC6FEB5F41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b="1">
                <a:solidFill>
                  <a:srgbClr val="FFFFFF"/>
                </a:solidFill>
              </a:rPr>
              <a:t>NEURAL NETWORK – DATA PROCESSING</a:t>
            </a:r>
          </a:p>
        </p:txBody>
      </p:sp>
      <p:pic>
        <p:nvPicPr>
          <p:cNvPr id="3" name="Content Placeholder 2" descr="A screenshot of a computer program&#10;&#10;Description automatically generated">
            <a:extLst>
              <a:ext uri="{FF2B5EF4-FFF2-40B4-BE49-F238E27FC236}">
                <a16:creationId xmlns:a16="http://schemas.microsoft.com/office/drawing/2014/main" id="{C921C33A-949E-967C-91D3-ED9421825239}"/>
              </a:ext>
            </a:extLst>
          </p:cNvPr>
          <p:cNvPicPr>
            <a:picLocks noGrp="1" noChangeAspect="1"/>
          </p:cNvPicPr>
          <p:nvPr>
            <p:ph idx="1"/>
          </p:nvPr>
        </p:nvPicPr>
        <p:blipFill>
          <a:blip r:embed="rId2"/>
          <a:stretch>
            <a:fillRect/>
          </a:stretch>
        </p:blipFill>
        <p:spPr>
          <a:xfrm>
            <a:off x="635457" y="1113633"/>
            <a:ext cx="5131653" cy="2655630"/>
          </a:xfrm>
          <a:prstGeom prst="rect">
            <a:avLst/>
          </a:prstGeom>
        </p:spPr>
      </p:pic>
      <p:sp>
        <p:nvSpPr>
          <p:cNvPr id="20" name="Rectangle 19">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6670420D-765C-D793-AC53-16CFEF00189B}"/>
              </a:ext>
            </a:extLst>
          </p:cNvPr>
          <p:cNvPicPr>
            <a:picLocks noChangeAspect="1"/>
          </p:cNvPicPr>
          <p:nvPr/>
        </p:nvPicPr>
        <p:blipFill>
          <a:blip r:embed="rId3"/>
          <a:stretch>
            <a:fillRect/>
          </a:stretch>
        </p:blipFill>
        <p:spPr>
          <a:xfrm>
            <a:off x="6424891" y="720459"/>
            <a:ext cx="5118182" cy="3441977"/>
          </a:xfrm>
          <a:prstGeom prst="rect">
            <a:avLst/>
          </a:prstGeom>
        </p:spPr>
      </p:pic>
      <p:sp>
        <p:nvSpPr>
          <p:cNvPr id="22" name="Rectangle 21">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51890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1B3B-85C6-DE73-15F6-0E0BAE594A71}"/>
              </a:ext>
            </a:extLst>
          </p:cNvPr>
          <p:cNvSpPr>
            <a:spLocks noGrp="1"/>
          </p:cNvSpPr>
          <p:nvPr>
            <p:ph type="title"/>
          </p:nvPr>
        </p:nvSpPr>
        <p:spPr/>
        <p:txBody>
          <a:bodyPr>
            <a:normAutofit/>
          </a:bodyPr>
          <a:lstStyle/>
          <a:p>
            <a:r>
              <a:rPr lang="en-IN" sz="2800" b="1">
                <a:latin typeface="Bahnschrift"/>
              </a:rPr>
              <a:t>NEURAL NETWORK – GRID SEARCH</a:t>
            </a:r>
          </a:p>
        </p:txBody>
      </p:sp>
      <p:pic>
        <p:nvPicPr>
          <p:cNvPr id="3" name="Content Placeholder 2" descr="A screenshot of a computer program&#10;&#10;Description automatically generated">
            <a:extLst>
              <a:ext uri="{FF2B5EF4-FFF2-40B4-BE49-F238E27FC236}">
                <a16:creationId xmlns:a16="http://schemas.microsoft.com/office/drawing/2014/main" id="{FA24E49A-7B43-C567-DEEA-D4A31C894584}"/>
              </a:ext>
            </a:extLst>
          </p:cNvPr>
          <p:cNvPicPr>
            <a:picLocks noGrp="1" noChangeAspect="1"/>
          </p:cNvPicPr>
          <p:nvPr>
            <p:ph sz="half" idx="2"/>
          </p:nvPr>
        </p:nvPicPr>
        <p:blipFill>
          <a:blip r:embed="rId2"/>
          <a:stretch>
            <a:fillRect/>
          </a:stretch>
        </p:blipFill>
        <p:spPr>
          <a:xfrm>
            <a:off x="5960188" y="1903998"/>
            <a:ext cx="6033796" cy="3046345"/>
          </a:xfrm>
        </p:spPr>
      </p:pic>
      <p:sp>
        <p:nvSpPr>
          <p:cNvPr id="6" name="Content Placeholder 3">
            <a:extLst>
              <a:ext uri="{FF2B5EF4-FFF2-40B4-BE49-F238E27FC236}">
                <a16:creationId xmlns:a16="http://schemas.microsoft.com/office/drawing/2014/main" id="{77D6B77C-D4CA-115A-C42A-E460A218976E}"/>
              </a:ext>
            </a:extLst>
          </p:cNvPr>
          <p:cNvSpPr>
            <a:spLocks noGrp="1"/>
          </p:cNvSpPr>
          <p:nvPr>
            <p:ph sz="half" idx="1"/>
          </p:nvPr>
        </p:nvSpPr>
        <p:spPr>
          <a:xfrm>
            <a:off x="899983" y="1846263"/>
            <a:ext cx="4938712" cy="4022725"/>
          </a:xfrm>
        </p:spPr>
        <p:txBody>
          <a:bodyPr vert="horz" lIns="0" tIns="45720" rIns="0" bIns="45720" rtlCol="0" anchor="t">
            <a:normAutofit/>
          </a:bodyPr>
          <a:lstStyle/>
          <a:p>
            <a:pPr>
              <a:buFont typeface="Wingdings" panose="05000000000000000000" pitchFamily="2" charset="2"/>
              <a:buChar char="q"/>
            </a:pPr>
            <a:r>
              <a:rPr lang="en-IN" sz="1400" b="0" i="0">
                <a:solidFill>
                  <a:srgbClr val="374151"/>
                </a:solidFill>
                <a:effectLst/>
                <a:latin typeface="Bahnschrift"/>
              </a:rPr>
              <a:t>The objective of this function is to identify the model that achieves the highest average AUC score on the test datasets, while also maintaining low bias when trained and demonstrating consistent performance across different sets of test data.</a:t>
            </a:r>
          </a:p>
          <a:p>
            <a:pPr>
              <a:buFont typeface="Wingdings" panose="05000000000000000000" pitchFamily="2" charset="2"/>
              <a:buChar char="q"/>
            </a:pPr>
            <a:r>
              <a:rPr lang="en-IN" sz="1400">
                <a:latin typeface="Bahnschrift"/>
              </a:rPr>
              <a:t>A low variance suggests that the model does not excessively adjust to noise or random idiosyncrasies in the training data, thereby preventing overfitting.</a:t>
            </a:r>
          </a:p>
          <a:p>
            <a:pPr>
              <a:buFont typeface="Wingdings" panose="05000000000000000000" pitchFamily="2" charset="2"/>
              <a:buChar char="q"/>
            </a:pPr>
            <a:r>
              <a:rPr lang="en-IN" sz="1400">
                <a:latin typeface="Bahnschrift"/>
              </a:rPr>
              <a:t>A lack of low bias allows the model to capture subtle patterns in the data, ensuring that it accurately represents the underlying data distribution and avoids underfitting.</a:t>
            </a:r>
          </a:p>
          <a:p>
            <a:endParaRPr lang="en-IN"/>
          </a:p>
        </p:txBody>
      </p:sp>
    </p:spTree>
    <p:extLst>
      <p:ext uri="{BB962C8B-B14F-4D97-AF65-F5344CB8AC3E}">
        <p14:creationId xmlns:p14="http://schemas.microsoft.com/office/powerpoint/2010/main" val="200771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895E-C0AF-1767-DC47-EA74EF5D3AEF}"/>
              </a:ext>
            </a:extLst>
          </p:cNvPr>
          <p:cNvSpPr>
            <a:spLocks noGrp="1"/>
          </p:cNvSpPr>
          <p:nvPr>
            <p:ph type="title"/>
          </p:nvPr>
        </p:nvSpPr>
        <p:spPr/>
        <p:txBody>
          <a:bodyPr/>
          <a:lstStyle/>
          <a:p>
            <a:r>
              <a:rPr lang="en-IN"/>
              <a:t>NEURAL NETWORK – GRID SEARCH</a:t>
            </a:r>
          </a:p>
        </p:txBody>
      </p:sp>
      <p:sp>
        <p:nvSpPr>
          <p:cNvPr id="3" name="Content Placeholder 2">
            <a:extLst>
              <a:ext uri="{FF2B5EF4-FFF2-40B4-BE49-F238E27FC236}">
                <a16:creationId xmlns:a16="http://schemas.microsoft.com/office/drawing/2014/main" id="{13D88E69-6B9C-1692-7818-0246C0F53957}"/>
              </a:ext>
            </a:extLst>
          </p:cNvPr>
          <p:cNvSpPr>
            <a:spLocks noGrp="1"/>
          </p:cNvSpPr>
          <p:nvPr>
            <p:ph idx="1"/>
          </p:nvPr>
        </p:nvSpPr>
        <p:spPr/>
        <p:txBody>
          <a:bodyPr/>
          <a:lstStyle/>
          <a:p>
            <a:r>
              <a:rPr lang="en-IN">
                <a:latin typeface="Bookman Old Style" panose="02050604050505020204" pitchFamily="18" charset="0"/>
              </a:rPr>
              <a:t>To enhance the model's predictive performance, we choose the model that exhibits both the highest average AUC score and the least variability between its performance on the training and test datasets.</a:t>
            </a:r>
          </a:p>
          <a:p>
            <a:endParaRPr lang="en-IN"/>
          </a:p>
        </p:txBody>
      </p:sp>
      <p:pic>
        <p:nvPicPr>
          <p:cNvPr id="6" name="Picture 5" descr="A graph with numbers and a red circle&#10;&#10;Description automatically generated">
            <a:extLst>
              <a:ext uri="{FF2B5EF4-FFF2-40B4-BE49-F238E27FC236}">
                <a16:creationId xmlns:a16="http://schemas.microsoft.com/office/drawing/2014/main" id="{323B6F78-0C3C-5E2F-CE40-BDE6C4E44536}"/>
              </a:ext>
            </a:extLst>
          </p:cNvPr>
          <p:cNvPicPr>
            <a:picLocks noChangeAspect="1"/>
          </p:cNvPicPr>
          <p:nvPr/>
        </p:nvPicPr>
        <p:blipFill>
          <a:blip r:embed="rId2"/>
          <a:stretch>
            <a:fillRect/>
          </a:stretch>
        </p:blipFill>
        <p:spPr>
          <a:xfrm>
            <a:off x="266441" y="2769560"/>
            <a:ext cx="5775649" cy="3563410"/>
          </a:xfrm>
          <a:prstGeom prst="rect">
            <a:avLst/>
          </a:prstGeom>
        </p:spPr>
      </p:pic>
      <p:pic>
        <p:nvPicPr>
          <p:cNvPr id="7" name="Picture 6" descr="A graph with blue dots and red lines&#10;&#10;Description automatically generated">
            <a:extLst>
              <a:ext uri="{FF2B5EF4-FFF2-40B4-BE49-F238E27FC236}">
                <a16:creationId xmlns:a16="http://schemas.microsoft.com/office/drawing/2014/main" id="{FE00E0A3-F60B-9BBA-7220-5789F3A3B9D5}"/>
              </a:ext>
            </a:extLst>
          </p:cNvPr>
          <p:cNvPicPr>
            <a:picLocks noChangeAspect="1"/>
          </p:cNvPicPr>
          <p:nvPr/>
        </p:nvPicPr>
        <p:blipFill>
          <a:blip r:embed="rId3"/>
          <a:stretch>
            <a:fillRect/>
          </a:stretch>
        </p:blipFill>
        <p:spPr>
          <a:xfrm>
            <a:off x="6046237" y="2741393"/>
            <a:ext cx="5936343" cy="3697500"/>
          </a:xfrm>
          <a:prstGeom prst="rect">
            <a:avLst/>
          </a:prstGeom>
        </p:spPr>
      </p:pic>
    </p:spTree>
    <p:extLst>
      <p:ext uri="{BB962C8B-B14F-4D97-AF65-F5344CB8AC3E}">
        <p14:creationId xmlns:p14="http://schemas.microsoft.com/office/powerpoint/2010/main" val="192014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229C-C07A-DE25-569E-0F4E757E56D2}"/>
              </a:ext>
            </a:extLst>
          </p:cNvPr>
          <p:cNvSpPr>
            <a:spLocks noGrp="1"/>
          </p:cNvSpPr>
          <p:nvPr>
            <p:ph type="title"/>
          </p:nvPr>
        </p:nvSpPr>
        <p:spPr>
          <a:xfrm>
            <a:off x="483131" y="-327546"/>
            <a:ext cx="10058400" cy="1450757"/>
          </a:xfrm>
        </p:spPr>
        <p:txBody>
          <a:bodyPr/>
          <a:lstStyle/>
          <a:p>
            <a:r>
              <a:rPr lang="en-IN" b="1">
                <a:latin typeface="Bahnschrift"/>
              </a:rPr>
              <a:t>EXECUTIVE SUMMARY</a:t>
            </a:r>
          </a:p>
        </p:txBody>
      </p:sp>
      <p:sp>
        <p:nvSpPr>
          <p:cNvPr id="11" name="Content Placeholder 10">
            <a:extLst>
              <a:ext uri="{FF2B5EF4-FFF2-40B4-BE49-F238E27FC236}">
                <a16:creationId xmlns:a16="http://schemas.microsoft.com/office/drawing/2014/main" id="{6E1D4840-E644-6DB5-3996-36D660E17AD3}"/>
              </a:ext>
            </a:extLst>
          </p:cNvPr>
          <p:cNvSpPr>
            <a:spLocks noGrp="1"/>
          </p:cNvSpPr>
          <p:nvPr>
            <p:ph idx="1"/>
          </p:nvPr>
        </p:nvSpPr>
        <p:spPr>
          <a:xfrm>
            <a:off x="1097280" y="1208315"/>
            <a:ext cx="10058400" cy="2419104"/>
          </a:xfrm>
        </p:spPr>
        <p:txBody>
          <a:bodyPr vert="horz" lIns="0" tIns="45720" rIns="0" bIns="45720" rtlCol="0" anchor="t">
            <a:normAutofit/>
          </a:bodyPr>
          <a:lstStyle/>
          <a:p>
            <a:pPr algn="l"/>
            <a:r>
              <a:rPr lang="en-IN" sz="1600" b="1" i="0" dirty="0">
                <a:solidFill>
                  <a:schemeClr val="tx1"/>
                </a:solidFill>
                <a:effectLst/>
                <a:latin typeface="Bahnschrift"/>
                <a:ea typeface="Calibri"/>
                <a:cs typeface="Calibri"/>
              </a:rPr>
              <a:t>Objective: </a:t>
            </a:r>
            <a:r>
              <a:rPr lang="en-IN" sz="1600" i="0" dirty="0">
                <a:solidFill>
                  <a:schemeClr val="tx1"/>
                </a:solidFill>
                <a:effectLst/>
                <a:latin typeface="Bahnschrift"/>
                <a:ea typeface="Calibri"/>
                <a:cs typeface="Calibri"/>
              </a:rPr>
              <a:t>The goal is to refine and establish a machine learning model that can accurately classify and identify accounts that are at risk of default when using </a:t>
            </a:r>
            <a:r>
              <a:rPr lang="en-IN" sz="1600" dirty="0">
                <a:solidFill>
                  <a:schemeClr val="tx1"/>
                </a:solidFill>
                <a:latin typeface="Bahnschrift"/>
                <a:ea typeface="Calibri"/>
                <a:cs typeface="Calibri"/>
              </a:rPr>
              <a:t>American Express</a:t>
            </a:r>
            <a:r>
              <a:rPr lang="en-IN" sz="1600" i="0" dirty="0">
                <a:solidFill>
                  <a:schemeClr val="tx1"/>
                </a:solidFill>
                <a:effectLst/>
                <a:latin typeface="Bahnschrift"/>
                <a:ea typeface="Calibri"/>
                <a:cs typeface="Calibri"/>
              </a:rPr>
              <a:t> credit cards.</a:t>
            </a:r>
          </a:p>
          <a:p>
            <a:pPr algn="l"/>
            <a:r>
              <a:rPr lang="en-IN" sz="1600" b="1" i="0" dirty="0">
                <a:solidFill>
                  <a:schemeClr val="tx1"/>
                </a:solidFill>
                <a:effectLst/>
                <a:latin typeface="Bahnschrift"/>
                <a:ea typeface="Calibri"/>
                <a:cs typeface="Calibri"/>
              </a:rPr>
              <a:t>Significance</a:t>
            </a:r>
            <a:r>
              <a:rPr lang="en-IN" sz="1600" i="0" dirty="0">
                <a:solidFill>
                  <a:schemeClr val="tx1"/>
                </a:solidFill>
                <a:effectLst/>
                <a:latin typeface="Bahnschrift"/>
                <a:ea typeface="Calibri"/>
                <a:cs typeface="Calibri"/>
              </a:rPr>
              <a:t>: Improving lending policies to reduce defaults will lead to increased revenue in </a:t>
            </a:r>
            <a:r>
              <a:rPr lang="en-IN" sz="1600" dirty="0">
                <a:solidFill>
                  <a:schemeClr val="tx1"/>
                </a:solidFill>
                <a:latin typeface="Bahnschrift"/>
                <a:ea typeface="Calibri"/>
                <a:cs typeface="Calibri"/>
              </a:rPr>
              <a:t>American Express </a:t>
            </a:r>
            <a:r>
              <a:rPr lang="en-IN" sz="1600" i="0" dirty="0">
                <a:solidFill>
                  <a:schemeClr val="tx1"/>
                </a:solidFill>
                <a:effectLst/>
                <a:latin typeface="Bahnschrift"/>
                <a:ea typeface="Calibri"/>
                <a:cs typeface="Calibri"/>
              </a:rPr>
              <a:t>Credit Portfolio.</a:t>
            </a:r>
          </a:p>
          <a:p>
            <a:r>
              <a:rPr lang="en-IN" sz="1600" b="1" i="0" dirty="0">
                <a:solidFill>
                  <a:schemeClr val="tx1"/>
                </a:solidFill>
                <a:effectLst/>
                <a:latin typeface="Bahnschrift"/>
                <a:ea typeface="Calibri"/>
                <a:cs typeface="Calibri"/>
              </a:rPr>
              <a:t>Outcomes: </a:t>
            </a:r>
            <a:r>
              <a:rPr lang="en-IN" sz="1600" i="0" dirty="0">
                <a:solidFill>
                  <a:schemeClr val="tx1"/>
                </a:solidFill>
                <a:effectLst/>
                <a:latin typeface="Bahnschrift"/>
                <a:ea typeface="Calibri"/>
                <a:cs typeface="Calibri"/>
              </a:rPr>
              <a:t>Implementing a conservative approach with the </a:t>
            </a:r>
            <a:r>
              <a:rPr lang="en-IN" sz="1600" i="0" err="1">
                <a:solidFill>
                  <a:schemeClr val="tx1"/>
                </a:solidFill>
                <a:effectLst/>
                <a:latin typeface="Bahnschrift"/>
                <a:ea typeface="Calibri"/>
                <a:cs typeface="Calibri"/>
              </a:rPr>
              <a:t>XGBoost</a:t>
            </a:r>
            <a:r>
              <a:rPr lang="en-IN" sz="1600" i="0" dirty="0">
                <a:solidFill>
                  <a:schemeClr val="tx1"/>
                </a:solidFill>
                <a:effectLst/>
                <a:latin typeface="Bahnschrift"/>
                <a:ea typeface="Calibri"/>
                <a:cs typeface="Calibri"/>
              </a:rPr>
              <a:t> model has proven to enhance revenue.</a:t>
            </a:r>
            <a:r>
              <a:rPr lang="en-US" sz="1600" b="0" i="0" dirty="0">
                <a:solidFill>
                  <a:schemeClr val="tx1"/>
                </a:solidFill>
                <a:effectLst/>
                <a:latin typeface="Bahnschrift"/>
              </a:rPr>
              <a:t> </a:t>
            </a:r>
            <a:r>
              <a:rPr lang="en-IN" sz="1600" i="0" dirty="0">
                <a:solidFill>
                  <a:schemeClr val="tx1"/>
                </a:solidFill>
                <a:effectLst/>
                <a:latin typeface="Bahnschrift"/>
                <a:ea typeface="Calibri"/>
                <a:cs typeface="Calibri"/>
              </a:rPr>
              <a:t>This approach is recommended when economic conditions are uncertain, and minimizing defaults is crucial. Our calculations suggest that the optimal threshold for a cautious strategy is </a:t>
            </a:r>
            <a:r>
              <a:rPr lang="en-IN" sz="1600" dirty="0">
                <a:solidFill>
                  <a:schemeClr val="tx1"/>
                </a:solidFill>
                <a:latin typeface="Bahnschrift"/>
                <a:ea typeface="Calibri"/>
                <a:cs typeface="Calibri"/>
              </a:rPr>
              <a:t>0.3,</a:t>
            </a:r>
            <a:r>
              <a:rPr lang="en-IN" sz="1600" i="0" dirty="0">
                <a:solidFill>
                  <a:schemeClr val="tx1"/>
                </a:solidFill>
                <a:effectLst/>
                <a:latin typeface="Bahnschrift"/>
                <a:ea typeface="Calibri"/>
                <a:cs typeface="Calibri"/>
              </a:rPr>
              <a:t> resulting in a default rate of </a:t>
            </a:r>
            <a:r>
              <a:rPr lang="en-IN" sz="1600" dirty="0">
                <a:solidFill>
                  <a:schemeClr val="tx1"/>
                </a:solidFill>
                <a:latin typeface="Bahnschrift"/>
                <a:ea typeface="Calibri"/>
                <a:cs typeface="Calibri"/>
              </a:rPr>
              <a:t>4.37</a:t>
            </a:r>
            <a:r>
              <a:rPr lang="en-IN" sz="1600" i="0" dirty="0">
                <a:solidFill>
                  <a:schemeClr val="tx1"/>
                </a:solidFill>
                <a:effectLst/>
                <a:latin typeface="Bahnschrift"/>
                <a:ea typeface="Calibri"/>
                <a:cs typeface="Calibri"/>
              </a:rPr>
              <a:t>% </a:t>
            </a:r>
            <a:r>
              <a:rPr lang="en-IN" sz="1600" i="0">
                <a:solidFill>
                  <a:schemeClr val="tx1"/>
                </a:solidFill>
                <a:effectLst/>
                <a:latin typeface="Bahnschrift"/>
                <a:ea typeface="Calibri"/>
                <a:cs typeface="Calibri"/>
              </a:rPr>
              <a:t>and </a:t>
            </a:r>
            <a:r>
              <a:rPr lang="en-IN" sz="1600">
                <a:solidFill>
                  <a:schemeClr val="tx1"/>
                </a:solidFill>
                <a:latin typeface="Bahnschrift"/>
                <a:ea typeface="Calibri"/>
                <a:cs typeface="Calibri"/>
              </a:rPr>
              <a:t>yielding revenue</a:t>
            </a:r>
            <a:r>
              <a:rPr lang="en-IN" sz="1600" i="0">
                <a:solidFill>
                  <a:schemeClr val="tx1"/>
                </a:solidFill>
                <a:effectLst/>
                <a:latin typeface="Bahnschrift"/>
                <a:ea typeface="Calibri"/>
                <a:cs typeface="Calibri"/>
              </a:rPr>
              <a:t> of $</a:t>
            </a:r>
            <a:r>
              <a:rPr lang="en-IN" sz="1600">
                <a:solidFill>
                  <a:schemeClr val="tx1"/>
                </a:solidFill>
                <a:latin typeface="Bahnschrift"/>
                <a:ea typeface="Calibri"/>
                <a:cs typeface="Calibri"/>
              </a:rPr>
              <a:t>1,237 per customer per month for the Test 2.</a:t>
            </a:r>
            <a:endParaRPr lang="en-IN" sz="1600" i="0">
              <a:solidFill>
                <a:schemeClr val="tx1"/>
              </a:solidFill>
              <a:effectLst/>
              <a:latin typeface="Bahnschrift"/>
              <a:ea typeface="Calibri"/>
              <a:cs typeface="Calibri"/>
            </a:endParaRPr>
          </a:p>
          <a:p>
            <a:endParaRPr lang="en-IN"/>
          </a:p>
        </p:txBody>
      </p:sp>
      <p:graphicFrame>
        <p:nvGraphicFramePr>
          <p:cNvPr id="4" name="Table 3">
            <a:extLst>
              <a:ext uri="{FF2B5EF4-FFF2-40B4-BE49-F238E27FC236}">
                <a16:creationId xmlns:a16="http://schemas.microsoft.com/office/drawing/2014/main" id="{339BFCA7-B9B8-E1EB-DB12-8FBBF53BC29F}"/>
              </a:ext>
            </a:extLst>
          </p:cNvPr>
          <p:cNvGraphicFramePr>
            <a:graphicFrameLocks noGrp="1"/>
          </p:cNvGraphicFramePr>
          <p:nvPr>
            <p:extLst>
              <p:ext uri="{D42A27DB-BD31-4B8C-83A1-F6EECF244321}">
                <p14:modId xmlns:p14="http://schemas.microsoft.com/office/powerpoint/2010/main" val="3658360644"/>
              </p:ext>
            </p:extLst>
          </p:nvPr>
        </p:nvGraphicFramePr>
        <p:xfrm>
          <a:off x="171451" y="4098966"/>
          <a:ext cx="11849080" cy="2284095"/>
        </p:xfrm>
        <a:graphic>
          <a:graphicData uri="http://schemas.openxmlformats.org/drawingml/2006/table">
            <a:tbl>
              <a:tblPr firstRow="1" bandRow="1">
                <a:tableStyleId>{5C22544A-7EE6-4342-B048-85BDC9FD1C3A}</a:tableStyleId>
              </a:tblPr>
              <a:tblGrid>
                <a:gridCol w="1369391">
                  <a:extLst>
                    <a:ext uri="{9D8B030D-6E8A-4147-A177-3AD203B41FA5}">
                      <a16:colId xmlns:a16="http://schemas.microsoft.com/office/drawing/2014/main" val="3326434458"/>
                    </a:ext>
                  </a:extLst>
                </a:gridCol>
                <a:gridCol w="1004956">
                  <a:extLst>
                    <a:ext uri="{9D8B030D-6E8A-4147-A177-3AD203B41FA5}">
                      <a16:colId xmlns:a16="http://schemas.microsoft.com/office/drawing/2014/main" val="2362970087"/>
                    </a:ext>
                  </a:extLst>
                </a:gridCol>
                <a:gridCol w="999616">
                  <a:extLst>
                    <a:ext uri="{9D8B030D-6E8A-4147-A177-3AD203B41FA5}">
                      <a16:colId xmlns:a16="http://schemas.microsoft.com/office/drawing/2014/main" val="2699482750"/>
                    </a:ext>
                  </a:extLst>
                </a:gridCol>
                <a:gridCol w="1210731">
                  <a:extLst>
                    <a:ext uri="{9D8B030D-6E8A-4147-A177-3AD203B41FA5}">
                      <a16:colId xmlns:a16="http://schemas.microsoft.com/office/drawing/2014/main" val="2399200491"/>
                    </a:ext>
                  </a:extLst>
                </a:gridCol>
                <a:gridCol w="1210731">
                  <a:extLst>
                    <a:ext uri="{9D8B030D-6E8A-4147-A177-3AD203B41FA5}">
                      <a16:colId xmlns:a16="http://schemas.microsoft.com/office/drawing/2014/main" val="2022200320"/>
                    </a:ext>
                  </a:extLst>
                </a:gridCol>
                <a:gridCol w="1210731">
                  <a:extLst>
                    <a:ext uri="{9D8B030D-6E8A-4147-A177-3AD203B41FA5}">
                      <a16:colId xmlns:a16="http://schemas.microsoft.com/office/drawing/2014/main" val="2349585976"/>
                    </a:ext>
                  </a:extLst>
                </a:gridCol>
                <a:gridCol w="1210731">
                  <a:extLst>
                    <a:ext uri="{9D8B030D-6E8A-4147-A177-3AD203B41FA5}">
                      <a16:colId xmlns:a16="http://schemas.microsoft.com/office/drawing/2014/main" val="2017246584"/>
                    </a:ext>
                  </a:extLst>
                </a:gridCol>
                <a:gridCol w="1210731">
                  <a:extLst>
                    <a:ext uri="{9D8B030D-6E8A-4147-A177-3AD203B41FA5}">
                      <a16:colId xmlns:a16="http://schemas.microsoft.com/office/drawing/2014/main" val="3319985122"/>
                    </a:ext>
                  </a:extLst>
                </a:gridCol>
                <a:gridCol w="1210731">
                  <a:extLst>
                    <a:ext uri="{9D8B030D-6E8A-4147-A177-3AD203B41FA5}">
                      <a16:colId xmlns:a16="http://schemas.microsoft.com/office/drawing/2014/main" val="37447365"/>
                    </a:ext>
                  </a:extLst>
                </a:gridCol>
                <a:gridCol w="1210731">
                  <a:extLst>
                    <a:ext uri="{9D8B030D-6E8A-4147-A177-3AD203B41FA5}">
                      <a16:colId xmlns:a16="http://schemas.microsoft.com/office/drawing/2014/main" val="2007148000"/>
                    </a:ext>
                  </a:extLst>
                </a:gridCol>
              </a:tblGrid>
              <a:tr h="304800">
                <a:tc>
                  <a:txBody>
                    <a:bodyPr/>
                    <a:lstStyle/>
                    <a:p>
                      <a:pPr algn="ctr" fontAlgn="ctr"/>
                      <a:endParaRPr lang="en-US" sz="1800" b="0"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600" b="1" i="0" u="none" strike="noStrike" dirty="0">
                          <a:solidFill>
                            <a:srgbClr val="000000"/>
                          </a:solidFill>
                          <a:effectLst/>
                          <a:latin typeface="Calibri"/>
                        </a:rPr>
                        <a:t>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Calibri"/>
                        </a:rPr>
                        <a:t>Test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Calibri"/>
                        </a:rPr>
                        <a:t>Test 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76986"/>
                  </a:ext>
                </a:extLst>
              </a:tr>
              <a:tr h="304800">
                <a:tc>
                  <a:txBody>
                    <a:bodyPr/>
                    <a:lstStyle/>
                    <a:p>
                      <a:pPr algn="ctr" fontAlgn="ctr"/>
                      <a:r>
                        <a:rPr lang="en-US" sz="1600" b="1" i="0" u="none" strike="noStrike" dirty="0">
                          <a:solidFill>
                            <a:srgbClr val="000000"/>
                          </a:solidFill>
                          <a:effectLst/>
                          <a:latin typeface="Calibri"/>
                        </a:rPr>
                        <a:t>Threshold</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panose="020F0502020204030204" pitchFamily="34" charset="0"/>
                        </a:rPr>
                        <a:t># Total – accepted</a:t>
                      </a:r>
                      <a:r>
                        <a:rPr lang="en-US" sz="1600" b="0" i="0" u="none" strike="noStrike">
                          <a:solidFill>
                            <a:srgbClr val="000000"/>
                          </a:solidFill>
                          <a:effectLst/>
                          <a:latin typeface="Calibri" panose="020F0502020204030204" pitchFamily="34" charset="0"/>
                        </a:rPr>
                        <a:t>​</a:t>
                      </a:r>
                      <a:endParaRPr lang="en-US" sz="1600" b="1"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Default Rate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Revenue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 Total – accepted</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Default Rate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Revenue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 Total – accepted</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Default Rate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Revenue</a:t>
                      </a:r>
                      <a:r>
                        <a:rPr lang="en-US" sz="1600" b="0" i="0" u="none" strike="noStrike" dirty="0">
                          <a:solidFill>
                            <a:srgbClr val="000000"/>
                          </a:solidFill>
                          <a:effectLst/>
                          <a:latin typeface="Calibri"/>
                        </a:rPr>
                        <a:t>​</a:t>
                      </a:r>
                      <a:endParaRPr lang="en-US" sz="16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820908"/>
                  </a:ext>
                </a:extLst>
              </a:tr>
              <a:tr h="304800">
                <a:tc>
                  <a:txBody>
                    <a:bodyPr/>
                    <a:lstStyle/>
                    <a:p>
                      <a:pPr algn="ctr" fontAlgn="ctr"/>
                      <a:r>
                        <a:rPr lang="en-US" sz="1600" b="0" i="0" u="none" strike="noStrike" dirty="0">
                          <a:solidFill>
                            <a:srgbClr val="000000"/>
                          </a:solidFill>
                          <a:effectLst/>
                          <a:latin typeface="Calibri"/>
                        </a:rPr>
                        <a:t>Conservative Strategy (0.3 threshold)</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     117,456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1,237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24,666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4.60%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1,224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25,672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1,237 </a:t>
                      </a:r>
                      <a:endParaRPr lang="en-US" sz="16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3056897"/>
                  </a:ext>
                </a:extLst>
              </a:tr>
              <a:tr h="317500">
                <a:tc>
                  <a:txBody>
                    <a:bodyPr/>
                    <a:lstStyle/>
                    <a:p>
                      <a:pPr lvl="0" algn="ctr">
                        <a:buNone/>
                      </a:pPr>
                      <a:r>
                        <a:rPr lang="en-US" sz="1600" b="0" i="0" u="none" strike="noStrike" noProof="0" dirty="0">
                          <a:solidFill>
                            <a:srgbClr val="000000"/>
                          </a:solidFill>
                          <a:effectLst/>
                        </a:rPr>
                        <a:t>Aggressive Strategy (0.5 threshold)</a:t>
                      </a:r>
                      <a:endParaRPr lang="en-US" dirty="0"/>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185,135</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1,283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38,878</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8.00%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1,272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40,465</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 $  1,283 </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0761211"/>
                  </a:ext>
                </a:extLst>
              </a:tr>
            </a:tbl>
          </a:graphicData>
        </a:graphic>
      </p:graphicFrame>
    </p:spTree>
    <p:extLst>
      <p:ext uri="{BB962C8B-B14F-4D97-AF65-F5344CB8AC3E}">
        <p14:creationId xmlns:p14="http://schemas.microsoft.com/office/powerpoint/2010/main" val="188797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D2518-A9C3-1ED8-5757-F7C4F2A45FDC}"/>
              </a:ext>
            </a:extLst>
          </p:cNvPr>
          <p:cNvSpPr>
            <a:spLocks noGrp="1"/>
          </p:cNvSpPr>
          <p:nvPr>
            <p:ph type="title"/>
          </p:nvPr>
        </p:nvSpPr>
        <p:spPr/>
        <p:txBody>
          <a:bodyPr/>
          <a:lstStyle/>
          <a:p>
            <a:r>
              <a:rPr lang="en-IN"/>
              <a:t>FINAL MODEL: XGBoost</a:t>
            </a:r>
          </a:p>
        </p:txBody>
      </p:sp>
      <p:pic>
        <p:nvPicPr>
          <p:cNvPr id="3" name="Content Placeholder 2">
            <a:extLst>
              <a:ext uri="{FF2B5EF4-FFF2-40B4-BE49-F238E27FC236}">
                <a16:creationId xmlns:a16="http://schemas.microsoft.com/office/drawing/2014/main" id="{608DBA57-2EB8-0D58-77BB-77D99B8CE422}"/>
              </a:ext>
            </a:extLst>
          </p:cNvPr>
          <p:cNvPicPr>
            <a:picLocks noGrp="1" noChangeAspect="1"/>
          </p:cNvPicPr>
          <p:nvPr>
            <p:ph sz="half" idx="2"/>
          </p:nvPr>
        </p:nvPicPr>
        <p:blipFill>
          <a:blip r:embed="rId2"/>
          <a:stretch>
            <a:fillRect/>
          </a:stretch>
        </p:blipFill>
        <p:spPr>
          <a:xfrm>
            <a:off x="6217920" y="2042543"/>
            <a:ext cx="4937760" cy="3629744"/>
          </a:xfrm>
        </p:spPr>
      </p:pic>
      <p:sp>
        <p:nvSpPr>
          <p:cNvPr id="6" name="Content Placeholder 3">
            <a:extLst>
              <a:ext uri="{FF2B5EF4-FFF2-40B4-BE49-F238E27FC236}">
                <a16:creationId xmlns:a16="http://schemas.microsoft.com/office/drawing/2014/main" id="{58FAEAA8-7FBB-5D11-8A3F-8D701129A893}"/>
              </a:ext>
            </a:extLst>
          </p:cNvPr>
          <p:cNvSpPr>
            <a:spLocks noGrp="1"/>
          </p:cNvSpPr>
          <p:nvPr>
            <p:ph sz="half" idx="1"/>
          </p:nvPr>
        </p:nvSpPr>
        <p:spPr>
          <a:xfrm>
            <a:off x="1096963" y="1846263"/>
            <a:ext cx="4938712" cy="4022725"/>
          </a:xfrm>
        </p:spPr>
        <p:txBody>
          <a:bodyPr>
            <a:normAutofit fontScale="92500" lnSpcReduction="10000"/>
          </a:bodyPr>
          <a:lstStyle/>
          <a:p>
            <a:pPr>
              <a:buFont typeface="Wingdings" panose="05000000000000000000" pitchFamily="2" charset="2"/>
              <a:buChar char="q"/>
            </a:pPr>
            <a:r>
              <a:rPr lang="en-IN">
                <a:latin typeface="Bookman Old Style" panose="02050604050505020204" pitchFamily="18" charset="0"/>
              </a:rPr>
              <a:t>To enhance the model's ability to make accurate predictions, we pick the model that achieves the highest average AUC and has the smallest difference in performance between the training and test datasets.</a:t>
            </a:r>
          </a:p>
          <a:p>
            <a:pPr>
              <a:buFont typeface="Wingdings" panose="05000000000000000000" pitchFamily="2" charset="2"/>
              <a:buChar char="q"/>
            </a:pPr>
            <a:r>
              <a:rPr lang="en-IN" b="0" i="0">
                <a:solidFill>
                  <a:srgbClr val="374151"/>
                </a:solidFill>
                <a:effectLst/>
                <a:latin typeface="Bookman Old Style" panose="02050604050505020204" pitchFamily="18" charset="0"/>
              </a:rPr>
              <a:t>This implies that the model is likely to excel in categorizing data, leading us to expect it will predict more true positives (TP) and true negatives (TN) than false positives (FP) and false negatives (FN).</a:t>
            </a:r>
          </a:p>
          <a:p>
            <a:pPr>
              <a:buFont typeface="Wingdings" panose="05000000000000000000" pitchFamily="2" charset="2"/>
              <a:buChar char="q"/>
            </a:pPr>
            <a:r>
              <a:rPr lang="en-IN">
                <a:latin typeface="Bookman Old Style" panose="02050604050505020204" pitchFamily="18" charset="0"/>
              </a:rPr>
              <a:t>The model's precision is of utmost importance since it will directly influence the profitability of the portfolio.</a:t>
            </a:r>
          </a:p>
        </p:txBody>
      </p:sp>
    </p:spTree>
    <p:extLst>
      <p:ext uri="{BB962C8B-B14F-4D97-AF65-F5344CB8AC3E}">
        <p14:creationId xmlns:p14="http://schemas.microsoft.com/office/powerpoint/2010/main" val="428134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E001F-4A73-3A9C-BDE8-E89B7DB39867}"/>
              </a:ext>
            </a:extLst>
          </p:cNvPr>
          <p:cNvSpPr>
            <a:spLocks noGrp="1"/>
          </p:cNvSpPr>
          <p:nvPr>
            <p:ph type="title"/>
          </p:nvPr>
        </p:nvSpPr>
        <p:spPr>
          <a:xfrm>
            <a:off x="732845" y="208309"/>
            <a:ext cx="3840922" cy="876497"/>
          </a:xfrm>
        </p:spPr>
        <p:txBody>
          <a:bodyPr/>
          <a:lstStyle/>
          <a:p>
            <a:r>
              <a:rPr lang="en-IN"/>
              <a:t>STRATEGY</a:t>
            </a:r>
          </a:p>
        </p:txBody>
      </p:sp>
      <p:sp>
        <p:nvSpPr>
          <p:cNvPr id="3" name="Content Placeholder 2">
            <a:extLst>
              <a:ext uri="{FF2B5EF4-FFF2-40B4-BE49-F238E27FC236}">
                <a16:creationId xmlns:a16="http://schemas.microsoft.com/office/drawing/2014/main" id="{3C715C2B-F1B9-6CCC-031A-EBF4DED042E2}"/>
              </a:ext>
            </a:extLst>
          </p:cNvPr>
          <p:cNvSpPr>
            <a:spLocks noGrp="1"/>
          </p:cNvSpPr>
          <p:nvPr>
            <p:ph idx="1"/>
          </p:nvPr>
        </p:nvSpPr>
        <p:spPr>
          <a:xfrm>
            <a:off x="3901874" y="133994"/>
            <a:ext cx="7551804" cy="1522353"/>
          </a:xfrm>
        </p:spPr>
        <p:txBody>
          <a:bodyPr vert="horz" lIns="0" tIns="45720" rIns="0" bIns="45720" rtlCol="0" anchor="t">
            <a:normAutofit/>
          </a:bodyPr>
          <a:lstStyle/>
          <a:p>
            <a:r>
              <a:rPr lang="en-IN" sz="1600" b="1" dirty="0">
                <a:solidFill>
                  <a:schemeClr val="tx1"/>
                </a:solidFill>
                <a:ea typeface="+mn-lt"/>
                <a:cs typeface="+mn-lt"/>
              </a:rPr>
              <a:t>Results: </a:t>
            </a:r>
            <a:r>
              <a:rPr lang="en-IN" sz="1600" dirty="0">
                <a:solidFill>
                  <a:schemeClr val="tx1"/>
                </a:solidFill>
                <a:ea typeface="+mn-lt"/>
                <a:cs typeface="+mn-lt"/>
              </a:rPr>
              <a:t>The revenues are calculated per person per month, with balance variable B_2  and spend variable S_3 (from important features with helpful SHAP values) using XGB Final Model. </a:t>
            </a:r>
            <a:r>
              <a:rPr lang="en-IN" sz="1600" i="1" dirty="0" err="1">
                <a:solidFill>
                  <a:schemeClr val="tx1"/>
                </a:solidFill>
                <a:ea typeface="+mn-lt"/>
                <a:cs typeface="+mn-lt"/>
              </a:rPr>
              <a:t>MonthlyRevenue</a:t>
            </a:r>
            <a:r>
              <a:rPr lang="en-IN" sz="1600" i="1" dirty="0">
                <a:solidFill>
                  <a:schemeClr val="tx1"/>
                </a:solidFill>
                <a:ea typeface="+mn-lt"/>
                <a:cs typeface="+mn-lt"/>
              </a:rPr>
              <a:t> for 1 </a:t>
            </a:r>
            <a:r>
              <a:rPr lang="en-IN" sz="1600" i="1" dirty="0" err="1">
                <a:solidFill>
                  <a:schemeClr val="tx1"/>
                </a:solidFill>
                <a:ea typeface="+mn-lt"/>
                <a:cs typeface="+mn-lt"/>
              </a:rPr>
              <a:t>cust</a:t>
            </a:r>
            <a:r>
              <a:rPr lang="en-IN" sz="1600" i="1" dirty="0">
                <a:solidFill>
                  <a:schemeClr val="tx1"/>
                </a:solidFill>
                <a:ea typeface="+mn-lt"/>
                <a:cs typeface="+mn-lt"/>
              </a:rPr>
              <a:t>. = B_2_ave*0.02 + S_2_ave*0.001</a:t>
            </a:r>
            <a:endParaRPr lang="en-IN" sz="1600" i="1" dirty="0">
              <a:solidFill>
                <a:schemeClr val="tx1"/>
              </a:solidFill>
              <a:effectLst/>
              <a:ea typeface="+mn-lt"/>
              <a:cs typeface="+mn-lt"/>
            </a:endParaRPr>
          </a:p>
          <a:p>
            <a:pPr marL="0" indent="0">
              <a:buNone/>
            </a:pPr>
            <a:r>
              <a:rPr lang="en-IN" sz="1600" dirty="0">
                <a:solidFill>
                  <a:schemeClr val="tx1"/>
                </a:solidFill>
                <a:latin typeface="Calibri"/>
                <a:cs typeface="Calibri" panose="020F0502020204030204"/>
              </a:rPr>
              <a:t>We pick 0.3 for the conservative strategy (low default, high revenue), and 0.5 for aggressive strategy (default less than 10% as per company's requirements).</a:t>
            </a:r>
          </a:p>
          <a:p>
            <a:pPr marL="0" indent="0">
              <a:buNone/>
            </a:pPr>
            <a:endParaRPr lang="en-IN" dirty="0">
              <a:solidFill>
                <a:srgbClr val="374151"/>
              </a:solidFill>
              <a:latin typeface="Söhne"/>
              <a:ea typeface="+mn-lt"/>
              <a:cs typeface="+mn-lt"/>
            </a:endParaRPr>
          </a:p>
          <a:p>
            <a:endParaRPr lang="en-IN">
              <a:solidFill>
                <a:srgbClr val="404040"/>
              </a:solidFill>
              <a:latin typeface="Calibri" panose="020F0502020204030204"/>
              <a:ea typeface="+mn-lt"/>
              <a:cs typeface="+mn-lt"/>
            </a:endParaRPr>
          </a:p>
        </p:txBody>
      </p:sp>
      <p:graphicFrame>
        <p:nvGraphicFramePr>
          <p:cNvPr id="9" name="Table 8">
            <a:extLst>
              <a:ext uri="{FF2B5EF4-FFF2-40B4-BE49-F238E27FC236}">
                <a16:creationId xmlns:a16="http://schemas.microsoft.com/office/drawing/2014/main" id="{7241CC24-C0F7-7483-70F5-5782D25BFD05}"/>
              </a:ext>
            </a:extLst>
          </p:cNvPr>
          <p:cNvGraphicFramePr>
            <a:graphicFrameLocks noGrp="1"/>
          </p:cNvGraphicFramePr>
          <p:nvPr>
            <p:extLst>
              <p:ext uri="{D42A27DB-BD31-4B8C-83A1-F6EECF244321}">
                <p14:modId xmlns:p14="http://schemas.microsoft.com/office/powerpoint/2010/main" val="2448177194"/>
              </p:ext>
            </p:extLst>
          </p:nvPr>
        </p:nvGraphicFramePr>
        <p:xfrm>
          <a:off x="138321" y="1761959"/>
          <a:ext cx="11849097" cy="4880610"/>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3270378029"/>
                    </a:ext>
                  </a:extLst>
                </a:gridCol>
                <a:gridCol w="1210733">
                  <a:extLst>
                    <a:ext uri="{9D8B030D-6E8A-4147-A177-3AD203B41FA5}">
                      <a16:colId xmlns:a16="http://schemas.microsoft.com/office/drawing/2014/main" val="3856022921"/>
                    </a:ext>
                  </a:extLst>
                </a:gridCol>
                <a:gridCol w="1210733">
                  <a:extLst>
                    <a:ext uri="{9D8B030D-6E8A-4147-A177-3AD203B41FA5}">
                      <a16:colId xmlns:a16="http://schemas.microsoft.com/office/drawing/2014/main" val="2173636067"/>
                    </a:ext>
                  </a:extLst>
                </a:gridCol>
                <a:gridCol w="1210733">
                  <a:extLst>
                    <a:ext uri="{9D8B030D-6E8A-4147-A177-3AD203B41FA5}">
                      <a16:colId xmlns:a16="http://schemas.microsoft.com/office/drawing/2014/main" val="807603346"/>
                    </a:ext>
                  </a:extLst>
                </a:gridCol>
                <a:gridCol w="1210733">
                  <a:extLst>
                    <a:ext uri="{9D8B030D-6E8A-4147-A177-3AD203B41FA5}">
                      <a16:colId xmlns:a16="http://schemas.microsoft.com/office/drawing/2014/main" val="1423282521"/>
                    </a:ext>
                  </a:extLst>
                </a:gridCol>
                <a:gridCol w="1210733">
                  <a:extLst>
                    <a:ext uri="{9D8B030D-6E8A-4147-A177-3AD203B41FA5}">
                      <a16:colId xmlns:a16="http://schemas.microsoft.com/office/drawing/2014/main" val="2709193683"/>
                    </a:ext>
                  </a:extLst>
                </a:gridCol>
                <a:gridCol w="1210733">
                  <a:extLst>
                    <a:ext uri="{9D8B030D-6E8A-4147-A177-3AD203B41FA5}">
                      <a16:colId xmlns:a16="http://schemas.microsoft.com/office/drawing/2014/main" val="3147547937"/>
                    </a:ext>
                  </a:extLst>
                </a:gridCol>
                <a:gridCol w="1210733">
                  <a:extLst>
                    <a:ext uri="{9D8B030D-6E8A-4147-A177-3AD203B41FA5}">
                      <a16:colId xmlns:a16="http://schemas.microsoft.com/office/drawing/2014/main" val="1661895759"/>
                    </a:ext>
                  </a:extLst>
                </a:gridCol>
                <a:gridCol w="1210733">
                  <a:extLst>
                    <a:ext uri="{9D8B030D-6E8A-4147-A177-3AD203B41FA5}">
                      <a16:colId xmlns:a16="http://schemas.microsoft.com/office/drawing/2014/main" val="451098335"/>
                    </a:ext>
                  </a:extLst>
                </a:gridCol>
                <a:gridCol w="1210733">
                  <a:extLst>
                    <a:ext uri="{9D8B030D-6E8A-4147-A177-3AD203B41FA5}">
                      <a16:colId xmlns:a16="http://schemas.microsoft.com/office/drawing/2014/main" val="162726850"/>
                    </a:ext>
                  </a:extLst>
                </a:gridCol>
              </a:tblGrid>
              <a:tr h="304800">
                <a:tc>
                  <a:txBody>
                    <a:bodyPr/>
                    <a:lstStyle/>
                    <a:p>
                      <a:pPr algn="ctr" fontAlgn="ctr"/>
                      <a:endParaRPr lang="en-US" sz="1400" b="0"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400" b="1" i="0" u="none" strike="noStrike" dirty="0">
                          <a:solidFill>
                            <a:srgbClr val="000000"/>
                          </a:solidFill>
                          <a:effectLst/>
                          <a:latin typeface="Calibri"/>
                        </a:rPr>
                        <a:t>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0" u="none" strike="noStrike" dirty="0">
                          <a:solidFill>
                            <a:srgbClr val="000000"/>
                          </a:solidFill>
                          <a:effectLst/>
                          <a:latin typeface="Calibri"/>
                        </a:rPr>
                        <a:t>Test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400" b="1" i="0" u="none" strike="noStrike" dirty="0">
                          <a:solidFill>
                            <a:srgbClr val="000000"/>
                          </a:solidFill>
                          <a:effectLst/>
                          <a:latin typeface="Calibri"/>
                        </a:rPr>
                        <a:t>Test 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5975069"/>
                  </a:ext>
                </a:extLst>
              </a:tr>
              <a:tr h="304800">
                <a:tc>
                  <a:txBody>
                    <a:bodyPr/>
                    <a:lstStyle/>
                    <a:p>
                      <a:pPr algn="ctr" fontAlgn="ctr"/>
                      <a:r>
                        <a:rPr lang="en-US" sz="1400" b="1" i="0" u="none" strike="noStrike" dirty="0">
                          <a:solidFill>
                            <a:srgbClr val="000000"/>
                          </a:solidFill>
                          <a:effectLst/>
                          <a:latin typeface="Calibri"/>
                        </a:rPr>
                        <a:t>Threshold</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 Total – accepted</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Default Rate</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Revenue</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 Total – accepted</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Default Rate</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Revenue</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 Total – accepted</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Default Rate</a:t>
                      </a:r>
                      <a:r>
                        <a:rPr lang="en-US" sz="1400" b="0" i="0" u="none" strike="noStrike" dirty="0">
                          <a:solidFill>
                            <a:srgbClr val="000000"/>
                          </a:solidFill>
                          <a:effectLst/>
                          <a:latin typeface="Calibri"/>
                        </a:rPr>
                        <a:t>​</a:t>
                      </a:r>
                      <a:endParaRPr lang="en-US" sz="1400" b="1" i="0" u="none" strike="noStrike"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dirty="0">
                        <a:solidFill>
                          <a:srgbClr val="000000"/>
                        </a:solidFill>
                        <a:effectLst/>
                        <a:latin typeface="Calibri"/>
                      </a:endParaRPr>
                    </a:p>
                    <a:p>
                      <a:pPr algn="ctr" fontAlgn="ctr"/>
                      <a:r>
                        <a:rPr lang="en-US" sz="1400" b="1" i="0" u="none" strike="noStrike" dirty="0">
                          <a:solidFill>
                            <a:srgbClr val="000000"/>
                          </a:solidFill>
                          <a:effectLst/>
                          <a:latin typeface="Calibri"/>
                        </a:rPr>
                        <a:t>Revenue</a:t>
                      </a:r>
                      <a:r>
                        <a:rPr lang="en-US" sz="1400" b="0" i="0" u="none" strike="noStrike" dirty="0">
                          <a:solidFill>
                            <a:srgbClr val="000000"/>
                          </a:solidFill>
                          <a:effectLst/>
                          <a:latin typeface="Calibri"/>
                        </a:rPr>
                        <a:t>​</a:t>
                      </a:r>
                      <a:r>
                        <a:rPr lang="en-US" sz="1400" b="1" i="0" u="none" strike="noStrike" dirty="0">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199281"/>
                  </a:ext>
                </a:extLst>
              </a:tr>
              <a:tr h="304800">
                <a:tc>
                  <a:txBody>
                    <a:bodyPr/>
                    <a:lstStyle/>
                    <a:p>
                      <a:pPr algn="ctr" fontAlgn="ctr"/>
                      <a:r>
                        <a:rPr lang="en-US" sz="1400" b="0" i="0" u="none" strike="noStrike" dirty="0">
                          <a:solidFill>
                            <a:srgbClr val="000000"/>
                          </a:solidFill>
                          <a:effectLst/>
                          <a:latin typeface="Calibri"/>
                        </a:rPr>
                        <a:t>0.1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33,736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1,129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7,085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1,118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7,374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1,129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786542"/>
                  </a:ext>
                </a:extLst>
              </a:tr>
              <a:tr h="304800">
                <a:tc>
                  <a:txBody>
                    <a:bodyPr/>
                    <a:lstStyle/>
                    <a:p>
                      <a:pPr algn="ctr" fontAlgn="ctr"/>
                      <a:r>
                        <a:rPr lang="en-US" sz="1400" b="0" i="0" u="none" strike="noStrike" dirty="0">
                          <a:solidFill>
                            <a:srgbClr val="000000"/>
                          </a:solidFill>
                          <a:effectLst/>
                          <a:latin typeface="Calibri"/>
                        </a:rPr>
                        <a:t>0.2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77,620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3.20%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1,199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16,300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2.95%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1,187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16,966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3.20%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1,199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462828"/>
                  </a:ext>
                </a:extLst>
              </a:tr>
              <a:tr h="304800">
                <a:tc>
                  <a:txBody>
                    <a:bodyPr/>
                    <a:lstStyle/>
                    <a:p>
                      <a:pPr algn="ctr" fontAlgn="ctr"/>
                      <a:r>
                        <a:rPr lang="en-US" sz="1400" b="0" i="0" u="none" strike="noStrike" dirty="0">
                          <a:solidFill>
                            <a:srgbClr val="000000"/>
                          </a:solidFill>
                          <a:effectLst/>
                          <a:latin typeface="Calibri"/>
                        </a:rPr>
                        <a:t>0.3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117,456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  1,237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24,666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4.60%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  1,224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25,672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400" b="0" i="0" u="none" strike="noStrike" dirty="0">
                          <a:solidFill>
                            <a:srgbClr val="000000"/>
                          </a:solidFill>
                          <a:effectLst/>
                          <a:latin typeface="Calibri"/>
                        </a:rPr>
                        <a:t> $  1,237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261967070"/>
                  </a:ext>
                </a:extLst>
              </a:tr>
              <a:tr h="304800">
                <a:tc>
                  <a:txBody>
                    <a:bodyPr/>
                    <a:lstStyle/>
                    <a:p>
                      <a:pPr algn="ctr" fontAlgn="ctr"/>
                      <a:r>
                        <a:rPr lang="en-US" sz="1400" b="0" i="0" u="none" strike="noStrike" dirty="0">
                          <a:solidFill>
                            <a:srgbClr val="000000"/>
                          </a:solidFill>
                          <a:effectLst/>
                          <a:latin typeface="Calibri"/>
                        </a:rPr>
                        <a:t>0.4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153,014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6.11%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1,264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32,133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6.04%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1,250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33,444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6.10%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1,264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3137500"/>
                  </a:ext>
                </a:extLst>
              </a:tr>
              <a:tr h="304800">
                <a:tc>
                  <a:txBody>
                    <a:bodyPr/>
                    <a:lstStyle/>
                    <a:p>
                      <a:pPr algn="ctr" fontAlgn="ctr"/>
                      <a:r>
                        <a:rPr lang="en-US" sz="1400" b="0" i="0" u="none" strike="noStrike" dirty="0">
                          <a:solidFill>
                            <a:srgbClr val="000000"/>
                          </a:solidFill>
                          <a:effectLst/>
                          <a:latin typeface="Calibri"/>
                        </a:rPr>
                        <a:t>0.5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185,135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  1,283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38,878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8.00%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  1,272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40,465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400" b="0" i="0" u="none" strike="noStrike" dirty="0">
                          <a:solidFill>
                            <a:srgbClr val="000000"/>
                          </a:solidFill>
                          <a:effectLst/>
                          <a:latin typeface="Calibri"/>
                        </a:rPr>
                        <a:t> $  1,283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23611130"/>
                  </a:ext>
                </a:extLst>
              </a:tr>
              <a:tr h="304800">
                <a:tc>
                  <a:txBody>
                    <a:bodyPr/>
                    <a:lstStyle/>
                    <a:p>
                      <a:pPr algn="ctr" fontAlgn="ctr"/>
                      <a:r>
                        <a:rPr lang="en-US" sz="1400" b="0" i="0" u="none" strike="noStrike" dirty="0">
                          <a:solidFill>
                            <a:srgbClr val="000000"/>
                          </a:solidFill>
                          <a:effectLst/>
                          <a:latin typeface="Calibri"/>
                        </a:rPr>
                        <a:t>0.6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215,403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10.37%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1,301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45,235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1,290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47,081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10.37%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1,301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6376572"/>
                  </a:ext>
                </a:extLst>
              </a:tr>
              <a:tr h="304800">
                <a:tc>
                  <a:txBody>
                    <a:bodyPr/>
                    <a:lstStyle/>
                    <a:p>
                      <a:pPr algn="ctr" fontAlgn="ctr"/>
                      <a:r>
                        <a:rPr lang="en-US" sz="1400" b="0" i="0" u="none" strike="noStrike" dirty="0">
                          <a:solidFill>
                            <a:srgbClr val="000000"/>
                          </a:solidFill>
                          <a:effectLst/>
                          <a:latin typeface="Calibri"/>
                        </a:rPr>
                        <a:t>0.7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245,813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1,317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51,621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1,303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53,728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13.31%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1,317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2282155"/>
                  </a:ext>
                </a:extLst>
              </a:tr>
              <a:tr h="304800">
                <a:tc>
                  <a:txBody>
                    <a:bodyPr/>
                    <a:lstStyle/>
                    <a:p>
                      <a:pPr algn="ctr" fontAlgn="ctr"/>
                      <a:r>
                        <a:rPr lang="en-US" sz="1400" b="0" i="0" u="none" strike="noStrike" dirty="0">
                          <a:solidFill>
                            <a:srgbClr val="000000"/>
                          </a:solidFill>
                          <a:effectLst/>
                          <a:latin typeface="Calibri"/>
                        </a:rPr>
                        <a:t>0.8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279,972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1,328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58,794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1,315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61,194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16.90%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1,328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0264953"/>
                  </a:ext>
                </a:extLst>
              </a:tr>
              <a:tr h="317500">
                <a:tc>
                  <a:txBody>
                    <a:bodyPr/>
                    <a:lstStyle/>
                    <a:p>
                      <a:pPr algn="ctr" fontAlgn="ctr"/>
                      <a:r>
                        <a:rPr lang="en-US" sz="1400" b="0" i="0" u="none" strike="noStrike" dirty="0">
                          <a:solidFill>
                            <a:srgbClr val="000000"/>
                          </a:solidFill>
                          <a:effectLst/>
                          <a:latin typeface="Calibri"/>
                        </a:rPr>
                        <a:t>0.9</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328,664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21.19%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1,333 </a:t>
                      </a:r>
                      <a:endParaRPr lang="en-US" sz="1400" b="0" i="0" u="none" strike="noStrike">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69,019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21.08%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1,322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71,837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21.20%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  1,333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497031"/>
                  </a:ext>
                </a:extLst>
              </a:tr>
            </a:tbl>
          </a:graphicData>
        </a:graphic>
      </p:graphicFrame>
    </p:spTree>
    <p:extLst>
      <p:ext uri="{BB962C8B-B14F-4D97-AF65-F5344CB8AC3E}">
        <p14:creationId xmlns:p14="http://schemas.microsoft.com/office/powerpoint/2010/main" val="1476576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E0AD8-434D-37C5-9CCE-037C31CEF7C6}"/>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Thank You!</a:t>
            </a:r>
          </a:p>
        </p:txBody>
      </p:sp>
      <p:pic>
        <p:nvPicPr>
          <p:cNvPr id="6" name="Graphic 5" descr="Handshake">
            <a:extLst>
              <a:ext uri="{FF2B5EF4-FFF2-40B4-BE49-F238E27FC236}">
                <a16:creationId xmlns:a16="http://schemas.microsoft.com/office/drawing/2014/main" id="{46259916-EFB5-CF7F-2E36-E42C2FB30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3029" y="640081"/>
            <a:ext cx="505415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680150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B190-CE21-E873-8DBC-6358A70F99A4}"/>
              </a:ext>
            </a:extLst>
          </p:cNvPr>
          <p:cNvSpPr>
            <a:spLocks noGrp="1"/>
          </p:cNvSpPr>
          <p:nvPr>
            <p:ph type="title"/>
          </p:nvPr>
        </p:nvSpPr>
        <p:spPr>
          <a:xfrm>
            <a:off x="653143" y="77749"/>
            <a:ext cx="10515600" cy="1325563"/>
          </a:xfrm>
        </p:spPr>
        <p:txBody>
          <a:bodyPr>
            <a:normAutofit/>
          </a:bodyPr>
          <a:lstStyle/>
          <a:p>
            <a:r>
              <a:rPr lang="en-IN" sz="3200" b="1">
                <a:latin typeface="Bahnschrift" panose="020B0502040204020203" pitchFamily="34" charset="0"/>
              </a:rPr>
              <a:t>DATA selection</a:t>
            </a:r>
          </a:p>
        </p:txBody>
      </p:sp>
      <p:sp>
        <p:nvSpPr>
          <p:cNvPr id="3" name="Content Placeholder 2">
            <a:extLst>
              <a:ext uri="{FF2B5EF4-FFF2-40B4-BE49-F238E27FC236}">
                <a16:creationId xmlns:a16="http://schemas.microsoft.com/office/drawing/2014/main" id="{AD05B0A2-D1F9-3385-0981-F53C6C417000}"/>
              </a:ext>
            </a:extLst>
          </p:cNvPr>
          <p:cNvSpPr>
            <a:spLocks noGrp="1"/>
          </p:cNvSpPr>
          <p:nvPr>
            <p:ph sz="half" idx="1"/>
          </p:nvPr>
        </p:nvSpPr>
        <p:spPr>
          <a:xfrm>
            <a:off x="1373579" y="1546675"/>
            <a:ext cx="4916384" cy="4351338"/>
          </a:xfrm>
        </p:spPr>
        <p:txBody>
          <a:bodyPr>
            <a:normAutofit fontScale="85000" lnSpcReduction="20000"/>
          </a:bodyPr>
          <a:lstStyle/>
          <a:p>
            <a:pPr algn="l">
              <a:buFont typeface="Arial" panose="020B0604020202020204" pitchFamily="34" charset="0"/>
              <a:buChar char="•"/>
            </a:pPr>
            <a:r>
              <a:rPr lang="en-US" sz="1600" b="1" i="0">
                <a:solidFill>
                  <a:schemeClr val="tx1"/>
                </a:solidFill>
                <a:effectLst/>
                <a:latin typeface="Bahnschrift" panose="020B0502040204020203" pitchFamily="34" charset="0"/>
              </a:rPr>
              <a:t>A 13-month period, from March 2017 to April 2018, was covered by the data we chose. This period perfectly captures the economic dynamics we are currently seeing, particularly the rise in interest rates and inflation after a period of zero interest rates.</a:t>
            </a:r>
          </a:p>
          <a:p>
            <a:pPr marL="0" indent="0" algn="l">
              <a:buNone/>
            </a:pPr>
            <a:endParaRPr lang="en-IN" sz="1600" i="0">
              <a:effectLst/>
              <a:latin typeface="Bahnschrift" panose="020B0502040204020203" pitchFamily="34" charset="0"/>
            </a:endParaRPr>
          </a:p>
          <a:p>
            <a:pPr algn="l">
              <a:buFont typeface="Arial" panose="020B0604020202020204" pitchFamily="34" charset="0"/>
              <a:buChar char="•"/>
            </a:pPr>
            <a:r>
              <a:rPr lang="en-IN" sz="1700" b="1" i="0">
                <a:effectLst/>
                <a:latin typeface="Bahnschrift" panose="020B0502040204020203" pitchFamily="34" charset="0"/>
              </a:rPr>
              <a:t>Total Entries: 5531451 entries</a:t>
            </a:r>
          </a:p>
          <a:p>
            <a:pPr algn="l">
              <a:buFont typeface="Arial" panose="020B0604020202020204" pitchFamily="34" charset="0"/>
              <a:buChar char="•"/>
            </a:pPr>
            <a:r>
              <a:rPr lang="en-IN" sz="1700" b="1" i="0">
                <a:effectLst/>
                <a:latin typeface="Bahnschrift" panose="020B0502040204020203" pitchFamily="34" charset="0"/>
              </a:rPr>
              <a:t>Truncated Data Size (20%): 1109662 entries</a:t>
            </a:r>
          </a:p>
          <a:p>
            <a:pPr algn="l">
              <a:buFont typeface="Arial" panose="020B0604020202020204" pitchFamily="34" charset="0"/>
              <a:buChar char="•"/>
            </a:pPr>
            <a:r>
              <a:rPr lang="en-IN" sz="1700" b="1" i="0">
                <a:effectLst/>
                <a:latin typeface="Bahnschrift" panose="020B0502040204020203" pitchFamily="34" charset="0"/>
              </a:rPr>
              <a:t>Unique Customer_ID Values: 92051 (20% 0f labels)</a:t>
            </a:r>
          </a:p>
          <a:p>
            <a:pPr marL="0" indent="0" algn="l">
              <a:buNone/>
            </a:pPr>
            <a:endParaRPr lang="en-IN" sz="1600" i="0">
              <a:effectLst/>
              <a:latin typeface="Bahnschrift" panose="020B0502040204020203" pitchFamily="34" charset="0"/>
            </a:endParaRPr>
          </a:p>
          <a:p>
            <a:pPr marL="0">
              <a:lnSpc>
                <a:spcPct val="107000"/>
              </a:lnSpc>
              <a:spcBef>
                <a:spcPts val="0"/>
              </a:spcBef>
              <a:spcAft>
                <a:spcPts val="800"/>
              </a:spcAft>
            </a:pPr>
            <a:r>
              <a:rPr lang="en-US" sz="1700" b="1">
                <a:latin typeface="Bahnschrift" panose="020B0502040204020203" pitchFamily="34" charset="0"/>
              </a:rPr>
              <a:t>One-Hot Encoding:</a:t>
            </a:r>
          </a:p>
          <a:p>
            <a:pPr marL="228600" lvl="1" indent="0">
              <a:lnSpc>
                <a:spcPct val="107000"/>
              </a:lnSpc>
              <a:spcBef>
                <a:spcPts val="0"/>
              </a:spcBef>
              <a:spcAft>
                <a:spcPts val="800"/>
              </a:spcAft>
              <a:buNone/>
            </a:pPr>
            <a:r>
              <a:rPr lang="en-US" sz="1700" b="1">
                <a:latin typeface="Bahnschrift" panose="020B0502040204020203" pitchFamily="34" charset="0"/>
              </a:rPr>
              <a:t>  Columns Before: 191 , Columns After: 226</a:t>
            </a:r>
          </a:p>
          <a:p>
            <a:pPr marL="0">
              <a:lnSpc>
                <a:spcPct val="107000"/>
              </a:lnSpc>
              <a:spcBef>
                <a:spcPts val="0"/>
              </a:spcBef>
              <a:spcAft>
                <a:spcPts val="800"/>
              </a:spcAft>
            </a:pPr>
            <a:r>
              <a:rPr lang="en-US" sz="1600" b="1">
                <a:solidFill>
                  <a:schemeClr val="tx1"/>
                </a:solidFill>
                <a:latin typeface="Bahnschrift" panose="020B0502040204020203" pitchFamily="34" charset="0"/>
              </a:rPr>
              <a:t>Data Types After Merge:</a:t>
            </a:r>
          </a:p>
          <a:p>
            <a:pPr marL="457200" lvl="1">
              <a:lnSpc>
                <a:spcPct val="107000"/>
              </a:lnSpc>
              <a:spcBef>
                <a:spcPts val="0"/>
              </a:spcBef>
              <a:spcAft>
                <a:spcPts val="800"/>
              </a:spcAft>
            </a:pPr>
            <a:r>
              <a:rPr lang="en-US" sz="1600" b="1">
                <a:solidFill>
                  <a:schemeClr val="tx1"/>
                </a:solidFill>
                <a:latin typeface="Bahnschrift" panose="020B0502040204020203" pitchFamily="34" charset="0"/>
              </a:rPr>
              <a:t>Float64: 185, Int64: 2, Object: 4</a:t>
            </a:r>
          </a:p>
          <a:p>
            <a:pPr marL="0">
              <a:lnSpc>
                <a:spcPct val="107000"/>
              </a:lnSpc>
              <a:spcBef>
                <a:spcPts val="0"/>
              </a:spcBef>
              <a:spcAft>
                <a:spcPts val="800"/>
              </a:spcAft>
            </a:pPr>
            <a:r>
              <a:rPr lang="en-US" sz="1600" b="1">
                <a:solidFill>
                  <a:schemeClr val="tx1"/>
                </a:solidFill>
                <a:latin typeface="Bahnschrift" panose="020B0502040204020203" pitchFamily="34" charset="0"/>
              </a:rPr>
              <a:t>Data Types After One-Hot Encoding:</a:t>
            </a:r>
          </a:p>
          <a:p>
            <a:pPr marL="457200" lvl="1">
              <a:lnSpc>
                <a:spcPct val="107000"/>
              </a:lnSpc>
              <a:spcBef>
                <a:spcPts val="0"/>
              </a:spcBef>
              <a:spcAft>
                <a:spcPts val="800"/>
              </a:spcAft>
            </a:pPr>
            <a:r>
              <a:rPr lang="en-US" sz="1600" b="1">
                <a:solidFill>
                  <a:schemeClr val="tx1"/>
                </a:solidFill>
                <a:latin typeface="Bahnschrift" panose="020B0502040204020203" pitchFamily="34" charset="0"/>
              </a:rPr>
              <a:t>Datetime64: 1, Float64: 175. Int64: 1, Object: 2, Uint8: 48</a:t>
            </a:r>
          </a:p>
          <a:p>
            <a:pPr algn="l">
              <a:buFont typeface="Arial" panose="020B0604020202020204" pitchFamily="34" charset="0"/>
              <a:buChar char="•"/>
            </a:pPr>
            <a:endParaRPr lang="en-IN" sz="1600" b="1" i="0">
              <a:effectLst/>
              <a:latin typeface="Bahnschrift" panose="020B0502040204020203" pitchFamily="34" charset="0"/>
            </a:endParaRPr>
          </a:p>
          <a:p>
            <a:endParaRPr lang="en-IN"/>
          </a:p>
        </p:txBody>
      </p:sp>
      <p:graphicFrame>
        <p:nvGraphicFramePr>
          <p:cNvPr id="7" name="Table 3">
            <a:extLst>
              <a:ext uri="{FF2B5EF4-FFF2-40B4-BE49-F238E27FC236}">
                <a16:creationId xmlns:a16="http://schemas.microsoft.com/office/drawing/2014/main" id="{1F6E7480-9194-7619-C527-AA7FC06C41AC}"/>
              </a:ext>
            </a:extLst>
          </p:cNvPr>
          <p:cNvGraphicFramePr>
            <a:graphicFrameLocks/>
          </p:cNvGraphicFramePr>
          <p:nvPr>
            <p:extLst>
              <p:ext uri="{D42A27DB-BD31-4B8C-83A1-F6EECF244321}">
                <p14:modId xmlns:p14="http://schemas.microsoft.com/office/powerpoint/2010/main" val="2715523650"/>
              </p:ext>
            </p:extLst>
          </p:nvPr>
        </p:nvGraphicFramePr>
        <p:xfrm>
          <a:off x="6357259" y="1546675"/>
          <a:ext cx="5372253" cy="4090984"/>
        </p:xfrm>
        <a:graphic>
          <a:graphicData uri="http://schemas.openxmlformats.org/drawingml/2006/table">
            <a:tbl>
              <a:tblPr firstRow="1" bandRow="1">
                <a:tableStyleId>{7DF18680-E054-41AD-8BC1-D1AEF772440D}</a:tableStyleId>
              </a:tblPr>
              <a:tblGrid>
                <a:gridCol w="2771880">
                  <a:extLst>
                    <a:ext uri="{9D8B030D-6E8A-4147-A177-3AD203B41FA5}">
                      <a16:colId xmlns:a16="http://schemas.microsoft.com/office/drawing/2014/main" val="2138054801"/>
                    </a:ext>
                  </a:extLst>
                </a:gridCol>
                <a:gridCol w="1438272">
                  <a:extLst>
                    <a:ext uri="{9D8B030D-6E8A-4147-A177-3AD203B41FA5}">
                      <a16:colId xmlns:a16="http://schemas.microsoft.com/office/drawing/2014/main" val="526803065"/>
                    </a:ext>
                  </a:extLst>
                </a:gridCol>
                <a:gridCol w="1162101">
                  <a:extLst>
                    <a:ext uri="{9D8B030D-6E8A-4147-A177-3AD203B41FA5}">
                      <a16:colId xmlns:a16="http://schemas.microsoft.com/office/drawing/2014/main" val="1543979582"/>
                    </a:ext>
                  </a:extLst>
                </a:gridCol>
              </a:tblGrid>
              <a:tr h="443067">
                <a:tc>
                  <a:txBody>
                    <a:bodyPr/>
                    <a:lstStyle/>
                    <a:p>
                      <a:pPr algn="l"/>
                      <a:r>
                        <a:rPr lang="en-US" sz="1100">
                          <a:latin typeface="Bahnschrift" panose="020B0502040204020203" pitchFamily="34" charset="0"/>
                        </a:rPr>
                        <a:t>Category</a:t>
                      </a:r>
                    </a:p>
                  </a:txBody>
                  <a:tcPr>
                    <a:solidFill>
                      <a:schemeClr val="accent2"/>
                    </a:solidFill>
                  </a:tcPr>
                </a:tc>
                <a:tc>
                  <a:txBody>
                    <a:bodyPr/>
                    <a:lstStyle/>
                    <a:p>
                      <a:pPr algn="l"/>
                      <a:r>
                        <a:rPr lang="en-US" sz="1100">
                          <a:latin typeface="Bahnschrift" panose="020B0502040204020203" pitchFamily="34" charset="0"/>
                        </a:rPr>
                        <a:t># of Observations</a:t>
                      </a:r>
                    </a:p>
                  </a:txBody>
                  <a:tcPr>
                    <a:solidFill>
                      <a:schemeClr val="accent2"/>
                    </a:solidFill>
                  </a:tcPr>
                </a:tc>
                <a:tc>
                  <a:txBody>
                    <a:bodyPr/>
                    <a:lstStyle/>
                    <a:p>
                      <a:pPr algn="l"/>
                      <a:r>
                        <a:rPr lang="en-US" sz="1100">
                          <a:latin typeface="Bahnschrift" panose="020B0502040204020203" pitchFamily="34" charset="0"/>
                        </a:rPr>
                        <a:t>Default Rate</a:t>
                      </a:r>
                    </a:p>
                  </a:txBody>
                  <a:tcPr>
                    <a:solidFill>
                      <a:schemeClr val="accent2"/>
                    </a:solidFill>
                  </a:tcPr>
                </a:tc>
                <a:extLst>
                  <a:ext uri="{0D108BD9-81ED-4DB2-BD59-A6C34878D82A}">
                    <a16:rowId xmlns:a16="http://schemas.microsoft.com/office/drawing/2014/main" val="1815420752"/>
                  </a:ext>
                </a:extLst>
              </a:tr>
              <a:tr h="280609">
                <a:tc>
                  <a:txBody>
                    <a:bodyPr/>
                    <a:lstStyle/>
                    <a:p>
                      <a:pPr algn="l"/>
                      <a:r>
                        <a:rPr lang="en-US" sz="1100">
                          <a:latin typeface="Bahnschrift" panose="020B0502040204020203" pitchFamily="34" charset="0"/>
                        </a:rPr>
                        <a:t>App. with 13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77226</a:t>
                      </a:r>
                    </a:p>
                  </a:txBody>
                  <a:tcPr>
                    <a:solidFill>
                      <a:schemeClr val="accent2">
                        <a:lumMod val="40000"/>
                        <a:lumOff val="60000"/>
                      </a:schemeClr>
                    </a:solidFill>
                  </a:tcPr>
                </a:tc>
                <a:tc>
                  <a:txBody>
                    <a:bodyPr/>
                    <a:lstStyle/>
                    <a:p>
                      <a:pPr algn="l"/>
                      <a:r>
                        <a:rPr lang="en-US" sz="1100">
                          <a:latin typeface="Bahnschrift" panose="020B0502040204020203" pitchFamily="34" charset="0"/>
                        </a:rPr>
                        <a:t>0.2273</a:t>
                      </a:r>
                    </a:p>
                  </a:txBody>
                  <a:tcPr>
                    <a:solidFill>
                      <a:schemeClr val="accent2">
                        <a:lumMod val="40000"/>
                        <a:lumOff val="60000"/>
                      </a:schemeClr>
                    </a:solidFill>
                  </a:tcPr>
                </a:tc>
                <a:extLst>
                  <a:ext uri="{0D108BD9-81ED-4DB2-BD59-A6C34878D82A}">
                    <a16:rowId xmlns:a16="http://schemas.microsoft.com/office/drawing/2014/main" val="4168036462"/>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12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2187</a:t>
                      </a:r>
                    </a:p>
                  </a:txBody>
                  <a:tcPr>
                    <a:solidFill>
                      <a:schemeClr val="accent2">
                        <a:lumMod val="40000"/>
                        <a:lumOff val="60000"/>
                      </a:schemeClr>
                    </a:solidFill>
                  </a:tcPr>
                </a:tc>
                <a:tc>
                  <a:txBody>
                    <a:bodyPr/>
                    <a:lstStyle/>
                    <a:p>
                      <a:pPr algn="l"/>
                      <a:r>
                        <a:rPr lang="en-US" sz="1100">
                          <a:latin typeface="Bahnschrift" panose="020B0502040204020203" pitchFamily="34" charset="0"/>
                        </a:rPr>
                        <a:t>0.2088</a:t>
                      </a:r>
                    </a:p>
                  </a:txBody>
                  <a:tcPr>
                    <a:solidFill>
                      <a:schemeClr val="accent2">
                        <a:lumMod val="40000"/>
                        <a:lumOff val="60000"/>
                      </a:schemeClr>
                    </a:solidFill>
                  </a:tcPr>
                </a:tc>
                <a:extLst>
                  <a:ext uri="{0D108BD9-81ED-4DB2-BD59-A6C34878D82A}">
                    <a16:rowId xmlns:a16="http://schemas.microsoft.com/office/drawing/2014/main" val="3612983449"/>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11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1171</a:t>
                      </a:r>
                    </a:p>
                  </a:txBody>
                  <a:tcPr>
                    <a:solidFill>
                      <a:schemeClr val="accent2">
                        <a:lumMod val="40000"/>
                        <a:lumOff val="60000"/>
                      </a:schemeClr>
                    </a:solidFill>
                  </a:tcPr>
                </a:tc>
                <a:tc>
                  <a:txBody>
                    <a:bodyPr/>
                    <a:lstStyle/>
                    <a:p>
                      <a:pPr algn="l"/>
                      <a:r>
                        <a:rPr lang="en-US" sz="1100">
                          <a:latin typeface="Bahnschrift" panose="020B0502040204020203" pitchFamily="34" charset="0"/>
                        </a:rPr>
                        <a:t>0.2162</a:t>
                      </a:r>
                    </a:p>
                  </a:txBody>
                  <a:tcPr>
                    <a:solidFill>
                      <a:schemeClr val="accent2">
                        <a:lumMod val="40000"/>
                        <a:lumOff val="60000"/>
                      </a:schemeClr>
                    </a:solidFill>
                  </a:tcPr>
                </a:tc>
                <a:extLst>
                  <a:ext uri="{0D108BD9-81ED-4DB2-BD59-A6C34878D82A}">
                    <a16:rowId xmlns:a16="http://schemas.microsoft.com/office/drawing/2014/main" val="1289991790"/>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10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1354</a:t>
                      </a:r>
                    </a:p>
                  </a:txBody>
                  <a:tcPr>
                    <a:solidFill>
                      <a:schemeClr val="accent2">
                        <a:lumMod val="40000"/>
                        <a:lumOff val="60000"/>
                      </a:schemeClr>
                    </a:solidFill>
                  </a:tcPr>
                </a:tc>
                <a:tc>
                  <a:txBody>
                    <a:bodyPr/>
                    <a:lstStyle/>
                    <a:p>
                      <a:pPr algn="l"/>
                      <a:r>
                        <a:rPr lang="en-US" sz="1100">
                          <a:latin typeface="Bahnschrift" panose="020B0502040204020203" pitchFamily="34" charset="0"/>
                        </a:rPr>
                        <a:t>0.2475</a:t>
                      </a:r>
                    </a:p>
                  </a:txBody>
                  <a:tcPr>
                    <a:solidFill>
                      <a:schemeClr val="accent2">
                        <a:lumMod val="40000"/>
                        <a:lumOff val="60000"/>
                      </a:schemeClr>
                    </a:solidFill>
                  </a:tcPr>
                </a:tc>
                <a:extLst>
                  <a:ext uri="{0D108BD9-81ED-4DB2-BD59-A6C34878D82A}">
                    <a16:rowId xmlns:a16="http://schemas.microsoft.com/office/drawing/2014/main" val="227289434"/>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9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1326</a:t>
                      </a:r>
                    </a:p>
                  </a:txBody>
                  <a:tcPr>
                    <a:solidFill>
                      <a:schemeClr val="accent2">
                        <a:lumMod val="40000"/>
                        <a:lumOff val="60000"/>
                      </a:schemeClr>
                    </a:solidFill>
                  </a:tcPr>
                </a:tc>
                <a:tc>
                  <a:txBody>
                    <a:bodyPr/>
                    <a:lstStyle/>
                    <a:p>
                      <a:pPr algn="l"/>
                      <a:r>
                        <a:rPr lang="en-US" sz="1100">
                          <a:latin typeface="Bahnschrift" panose="020B0502040204020203" pitchFamily="34" charset="0"/>
                        </a:rPr>
                        <a:t>0.2386</a:t>
                      </a:r>
                    </a:p>
                  </a:txBody>
                  <a:tcPr>
                    <a:solidFill>
                      <a:schemeClr val="accent2">
                        <a:lumMod val="40000"/>
                        <a:lumOff val="60000"/>
                      </a:schemeClr>
                    </a:solidFill>
                  </a:tcPr>
                </a:tc>
                <a:extLst>
                  <a:ext uri="{0D108BD9-81ED-4DB2-BD59-A6C34878D82A}">
                    <a16:rowId xmlns:a16="http://schemas.microsoft.com/office/drawing/2014/main" val="188340309"/>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8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1214</a:t>
                      </a:r>
                    </a:p>
                  </a:txBody>
                  <a:tcPr>
                    <a:solidFill>
                      <a:schemeClr val="accent2">
                        <a:lumMod val="40000"/>
                        <a:lumOff val="60000"/>
                      </a:schemeClr>
                    </a:solidFill>
                  </a:tcPr>
                </a:tc>
                <a:tc>
                  <a:txBody>
                    <a:bodyPr/>
                    <a:lstStyle/>
                    <a:p>
                      <a:pPr algn="l"/>
                      <a:r>
                        <a:rPr lang="en-US" sz="1100">
                          <a:latin typeface="Bahnschrift" panose="020B0502040204020203" pitchFamily="34" charset="0"/>
                        </a:rPr>
                        <a:t>0.2603</a:t>
                      </a:r>
                    </a:p>
                  </a:txBody>
                  <a:tcPr>
                    <a:solidFill>
                      <a:schemeClr val="accent2">
                        <a:lumMod val="40000"/>
                        <a:lumOff val="60000"/>
                      </a:schemeClr>
                    </a:solidFill>
                  </a:tcPr>
                </a:tc>
                <a:extLst>
                  <a:ext uri="{0D108BD9-81ED-4DB2-BD59-A6C34878D82A}">
                    <a16:rowId xmlns:a16="http://schemas.microsoft.com/office/drawing/2014/main" val="217801961"/>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7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1036</a:t>
                      </a:r>
                    </a:p>
                  </a:txBody>
                  <a:tcPr>
                    <a:solidFill>
                      <a:schemeClr val="accent2">
                        <a:lumMod val="40000"/>
                        <a:lumOff val="60000"/>
                      </a:schemeClr>
                    </a:solidFill>
                  </a:tcPr>
                </a:tc>
                <a:tc>
                  <a:txBody>
                    <a:bodyPr/>
                    <a:lstStyle/>
                    <a:p>
                      <a:pPr algn="l"/>
                      <a:r>
                        <a:rPr lang="en-US" sz="1100">
                          <a:latin typeface="Bahnschrift" panose="020B0502040204020203" pitchFamily="34" charset="0"/>
                        </a:rPr>
                        <a:t>0.2812</a:t>
                      </a:r>
                    </a:p>
                  </a:txBody>
                  <a:tcPr>
                    <a:solidFill>
                      <a:schemeClr val="accent2">
                        <a:lumMod val="40000"/>
                        <a:lumOff val="60000"/>
                      </a:schemeClr>
                    </a:solidFill>
                  </a:tcPr>
                </a:tc>
                <a:extLst>
                  <a:ext uri="{0D108BD9-81ED-4DB2-BD59-A6C34878D82A}">
                    <a16:rowId xmlns:a16="http://schemas.microsoft.com/office/drawing/2014/main" val="3370613001"/>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6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1084</a:t>
                      </a:r>
                    </a:p>
                  </a:txBody>
                  <a:tcPr>
                    <a:solidFill>
                      <a:schemeClr val="accent2">
                        <a:lumMod val="40000"/>
                        <a:lumOff val="60000"/>
                      </a:schemeClr>
                    </a:solidFill>
                  </a:tcPr>
                </a:tc>
                <a:tc>
                  <a:txBody>
                    <a:bodyPr/>
                    <a:lstStyle/>
                    <a:p>
                      <a:pPr algn="l"/>
                      <a:r>
                        <a:rPr lang="en-US" sz="1100">
                          <a:latin typeface="Bahnschrift" panose="020B0502040204020203" pitchFamily="34" charset="0"/>
                        </a:rPr>
                        <a:t>0.3077</a:t>
                      </a:r>
                    </a:p>
                  </a:txBody>
                  <a:tcPr>
                    <a:solidFill>
                      <a:schemeClr val="accent2">
                        <a:lumMod val="40000"/>
                        <a:lumOff val="60000"/>
                      </a:schemeClr>
                    </a:solidFill>
                  </a:tcPr>
                </a:tc>
                <a:extLst>
                  <a:ext uri="{0D108BD9-81ED-4DB2-BD59-A6C34878D82A}">
                    <a16:rowId xmlns:a16="http://schemas.microsoft.com/office/drawing/2014/main" val="1037039077"/>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5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940</a:t>
                      </a:r>
                    </a:p>
                  </a:txBody>
                  <a:tcPr>
                    <a:solidFill>
                      <a:schemeClr val="accent2">
                        <a:lumMod val="40000"/>
                        <a:lumOff val="60000"/>
                      </a:schemeClr>
                    </a:solidFill>
                  </a:tcPr>
                </a:tc>
                <a:tc>
                  <a:txBody>
                    <a:bodyPr/>
                    <a:lstStyle/>
                    <a:p>
                      <a:pPr algn="l"/>
                      <a:r>
                        <a:rPr lang="en-US" sz="1100">
                          <a:latin typeface="Bahnschrift" panose="020B0502040204020203" pitchFamily="34" charset="0"/>
                        </a:rPr>
                        <a:t>0.3148</a:t>
                      </a:r>
                    </a:p>
                  </a:txBody>
                  <a:tcPr>
                    <a:solidFill>
                      <a:schemeClr val="accent2">
                        <a:lumMod val="40000"/>
                        <a:lumOff val="60000"/>
                      </a:schemeClr>
                    </a:solidFill>
                  </a:tcPr>
                </a:tc>
                <a:extLst>
                  <a:ext uri="{0D108BD9-81ED-4DB2-BD59-A6C34878D82A}">
                    <a16:rowId xmlns:a16="http://schemas.microsoft.com/office/drawing/2014/main" val="3901370801"/>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4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878</a:t>
                      </a:r>
                    </a:p>
                  </a:txBody>
                  <a:tcPr>
                    <a:solidFill>
                      <a:schemeClr val="accent2">
                        <a:lumMod val="40000"/>
                        <a:lumOff val="60000"/>
                      </a:schemeClr>
                    </a:solidFill>
                  </a:tcPr>
                </a:tc>
                <a:tc>
                  <a:txBody>
                    <a:bodyPr/>
                    <a:lstStyle/>
                    <a:p>
                      <a:pPr algn="l"/>
                      <a:r>
                        <a:rPr lang="en-US" sz="1100">
                          <a:latin typeface="Bahnschrift" panose="020B0502040204020203" pitchFamily="34" charset="0"/>
                        </a:rPr>
                        <a:t>0.2716</a:t>
                      </a:r>
                    </a:p>
                  </a:txBody>
                  <a:tcPr>
                    <a:solidFill>
                      <a:schemeClr val="accent2">
                        <a:lumMod val="40000"/>
                        <a:lumOff val="60000"/>
                      </a:schemeClr>
                    </a:solidFill>
                  </a:tcPr>
                </a:tc>
                <a:extLst>
                  <a:ext uri="{0D108BD9-81ED-4DB2-BD59-A6C34878D82A}">
                    <a16:rowId xmlns:a16="http://schemas.microsoft.com/office/drawing/2014/main" val="1174958103"/>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3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1128</a:t>
                      </a:r>
                    </a:p>
                  </a:txBody>
                  <a:tcPr>
                    <a:solidFill>
                      <a:schemeClr val="accent2">
                        <a:lumMod val="40000"/>
                        <a:lumOff val="60000"/>
                      </a:schemeClr>
                    </a:solidFill>
                  </a:tcPr>
                </a:tc>
                <a:tc>
                  <a:txBody>
                    <a:bodyPr/>
                    <a:lstStyle/>
                    <a:p>
                      <a:pPr algn="l"/>
                      <a:r>
                        <a:rPr lang="en-US" sz="1100">
                          <a:latin typeface="Bahnschrift" panose="020B0502040204020203" pitchFamily="34" charset="0"/>
                        </a:rPr>
                        <a:t>0.2588</a:t>
                      </a:r>
                    </a:p>
                  </a:txBody>
                  <a:tcPr>
                    <a:solidFill>
                      <a:schemeClr val="accent2">
                        <a:lumMod val="40000"/>
                        <a:lumOff val="60000"/>
                      </a:schemeClr>
                    </a:solidFill>
                  </a:tcPr>
                </a:tc>
                <a:extLst>
                  <a:ext uri="{0D108BD9-81ED-4DB2-BD59-A6C34878D82A}">
                    <a16:rowId xmlns:a16="http://schemas.microsoft.com/office/drawing/2014/main" val="2696466003"/>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2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1229</a:t>
                      </a:r>
                    </a:p>
                  </a:txBody>
                  <a:tcPr>
                    <a:solidFill>
                      <a:schemeClr val="accent2">
                        <a:lumMod val="40000"/>
                        <a:lumOff val="60000"/>
                      </a:schemeClr>
                    </a:solidFill>
                  </a:tcPr>
                </a:tc>
                <a:tc>
                  <a:txBody>
                    <a:bodyPr/>
                    <a:lstStyle/>
                    <a:p>
                      <a:pPr algn="l"/>
                      <a:r>
                        <a:rPr lang="en-US" sz="1100">
                          <a:latin typeface="Bahnschrift" panose="020B0502040204020203" pitchFamily="34" charset="0"/>
                        </a:rPr>
                        <a:t>0.2644</a:t>
                      </a:r>
                    </a:p>
                  </a:txBody>
                  <a:tcPr>
                    <a:solidFill>
                      <a:schemeClr val="accent2">
                        <a:lumMod val="40000"/>
                        <a:lumOff val="60000"/>
                      </a:schemeClr>
                    </a:solidFill>
                  </a:tcPr>
                </a:tc>
                <a:extLst>
                  <a:ext uri="{0D108BD9-81ED-4DB2-BD59-A6C34878D82A}">
                    <a16:rowId xmlns:a16="http://schemas.microsoft.com/office/drawing/2014/main" val="3280740444"/>
                  </a:ext>
                </a:extLst>
              </a:tr>
              <a:tr h="280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Bahnschrift" panose="020B0502040204020203" pitchFamily="34" charset="0"/>
                        </a:rPr>
                        <a:t>App. with 1 mo. of Historical Data</a:t>
                      </a:r>
                    </a:p>
                  </a:txBody>
                  <a:tcPr>
                    <a:solidFill>
                      <a:schemeClr val="accent2">
                        <a:lumMod val="40000"/>
                        <a:lumOff val="60000"/>
                      </a:schemeClr>
                    </a:solidFill>
                  </a:tcPr>
                </a:tc>
                <a:tc>
                  <a:txBody>
                    <a:bodyPr/>
                    <a:lstStyle/>
                    <a:p>
                      <a:pPr algn="l"/>
                      <a:r>
                        <a:rPr lang="en-US" sz="1100">
                          <a:latin typeface="Bahnschrift" panose="020B0502040204020203" pitchFamily="34" charset="0"/>
                        </a:rPr>
                        <a:t>1009</a:t>
                      </a:r>
                    </a:p>
                  </a:txBody>
                  <a:tcPr>
                    <a:solidFill>
                      <a:schemeClr val="accent2">
                        <a:lumMod val="40000"/>
                        <a:lumOff val="60000"/>
                      </a:schemeClr>
                    </a:solidFill>
                  </a:tcPr>
                </a:tc>
                <a:tc>
                  <a:txBody>
                    <a:bodyPr/>
                    <a:lstStyle/>
                    <a:p>
                      <a:pPr algn="l"/>
                      <a:r>
                        <a:rPr lang="en-US" sz="1100">
                          <a:latin typeface="Bahnschrift" panose="020B0502040204020203" pitchFamily="34" charset="0"/>
                        </a:rPr>
                        <a:t>0.2190</a:t>
                      </a:r>
                    </a:p>
                  </a:txBody>
                  <a:tcPr>
                    <a:solidFill>
                      <a:schemeClr val="accent2">
                        <a:lumMod val="40000"/>
                        <a:lumOff val="60000"/>
                      </a:schemeClr>
                    </a:solidFill>
                  </a:tcPr>
                </a:tc>
                <a:extLst>
                  <a:ext uri="{0D108BD9-81ED-4DB2-BD59-A6C34878D82A}">
                    <a16:rowId xmlns:a16="http://schemas.microsoft.com/office/drawing/2014/main" val="2189638920"/>
                  </a:ext>
                </a:extLst>
              </a:tr>
            </a:tbl>
          </a:graphicData>
        </a:graphic>
      </p:graphicFrame>
    </p:spTree>
    <p:extLst>
      <p:ext uri="{BB962C8B-B14F-4D97-AF65-F5344CB8AC3E}">
        <p14:creationId xmlns:p14="http://schemas.microsoft.com/office/powerpoint/2010/main" val="199037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66A09B-C736-546D-BF20-4D90EF72E9D9}"/>
              </a:ext>
            </a:extLst>
          </p:cNvPr>
          <p:cNvSpPr>
            <a:spLocks noGrp="1"/>
          </p:cNvSpPr>
          <p:nvPr>
            <p:ph type="title"/>
          </p:nvPr>
        </p:nvSpPr>
        <p:spPr>
          <a:xfrm>
            <a:off x="6411685" y="634946"/>
            <a:ext cx="5127171" cy="1450757"/>
          </a:xfrm>
        </p:spPr>
        <p:txBody>
          <a:bodyPr>
            <a:normAutofit/>
          </a:bodyPr>
          <a:lstStyle/>
          <a:p>
            <a:r>
              <a:rPr lang="en-IN" b="1">
                <a:latin typeface="Bahnschrift" panose="020B0502040204020203" pitchFamily="34" charset="0"/>
              </a:rPr>
              <a:t>FEATURES</a:t>
            </a:r>
          </a:p>
        </p:txBody>
      </p:sp>
      <p:cxnSp>
        <p:nvCxnSpPr>
          <p:cNvPr id="22" name="Straight Connector 2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46E671B-BE7F-6E01-512E-FE6E4C3B5493}"/>
              </a:ext>
            </a:extLst>
          </p:cNvPr>
          <p:cNvSpPr>
            <a:spLocks noGrp="1"/>
          </p:cNvSpPr>
          <p:nvPr>
            <p:ph idx="1"/>
          </p:nvPr>
        </p:nvSpPr>
        <p:spPr>
          <a:xfrm>
            <a:off x="6411684" y="2198914"/>
            <a:ext cx="5127172" cy="3670180"/>
          </a:xfrm>
        </p:spPr>
        <p:txBody>
          <a:bodyPr>
            <a:normAutofit/>
          </a:bodyPr>
          <a:lstStyle/>
          <a:p>
            <a:r>
              <a:rPr lang="en-US" b="1" i="1">
                <a:latin typeface="+mj-lt"/>
              </a:rPr>
              <a:t>*</a:t>
            </a:r>
            <a:r>
              <a:rPr lang="en-US" b="1" i="1">
                <a:latin typeface="Bahnschrift" panose="020B0502040204020203" pitchFamily="34" charset="0"/>
              </a:rPr>
              <a:t>A column designated “Customer_ID” and “S_2” are excluded from the above table. They hold information regarding ID and date of statement, respectively.</a:t>
            </a:r>
            <a:endParaRPr lang="en-US" i="1">
              <a:latin typeface="Bahnschrift" panose="020B0502040204020203" pitchFamily="34" charset="0"/>
            </a:endParaRPr>
          </a:p>
          <a:p>
            <a:endParaRPr lang="en-IN"/>
          </a:p>
        </p:txBody>
      </p:sp>
      <p:sp>
        <p:nvSpPr>
          <p:cNvPr id="23" name="Rectangle 2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able 3">
            <a:extLst>
              <a:ext uri="{FF2B5EF4-FFF2-40B4-BE49-F238E27FC236}">
                <a16:creationId xmlns:a16="http://schemas.microsoft.com/office/drawing/2014/main" id="{DE154800-4E6C-CC5B-210C-DDDECFE72E07}"/>
              </a:ext>
            </a:extLst>
          </p:cNvPr>
          <p:cNvGraphicFramePr>
            <a:graphicFrameLocks noGrp="1"/>
          </p:cNvGraphicFramePr>
          <p:nvPr>
            <p:extLst>
              <p:ext uri="{D42A27DB-BD31-4B8C-83A1-F6EECF244321}">
                <p14:modId xmlns:p14="http://schemas.microsoft.com/office/powerpoint/2010/main" val="1940944466"/>
              </p:ext>
            </p:extLst>
          </p:nvPr>
        </p:nvGraphicFramePr>
        <p:xfrm>
          <a:off x="676748" y="645106"/>
          <a:ext cx="5384515" cy="5247750"/>
        </p:xfrm>
        <a:graphic>
          <a:graphicData uri="http://schemas.openxmlformats.org/drawingml/2006/table">
            <a:tbl>
              <a:tblPr firstRow="1" bandRow="1">
                <a:solidFill>
                  <a:schemeClr val="bg1"/>
                </a:solidFill>
                <a:tableStyleId>{7DF18680-E054-41AD-8BC1-D1AEF772440D}</a:tableStyleId>
              </a:tblPr>
              <a:tblGrid>
                <a:gridCol w="1113848">
                  <a:extLst>
                    <a:ext uri="{9D8B030D-6E8A-4147-A177-3AD203B41FA5}">
                      <a16:colId xmlns:a16="http://schemas.microsoft.com/office/drawing/2014/main" val="1106386973"/>
                    </a:ext>
                  </a:extLst>
                </a:gridCol>
                <a:gridCol w="886543">
                  <a:extLst>
                    <a:ext uri="{9D8B030D-6E8A-4147-A177-3AD203B41FA5}">
                      <a16:colId xmlns:a16="http://schemas.microsoft.com/office/drawing/2014/main" val="296296846"/>
                    </a:ext>
                  </a:extLst>
                </a:gridCol>
                <a:gridCol w="3384124">
                  <a:extLst>
                    <a:ext uri="{9D8B030D-6E8A-4147-A177-3AD203B41FA5}">
                      <a16:colId xmlns:a16="http://schemas.microsoft.com/office/drawing/2014/main" val="2381421391"/>
                    </a:ext>
                  </a:extLst>
                </a:gridCol>
              </a:tblGrid>
              <a:tr h="564160">
                <a:tc>
                  <a:txBody>
                    <a:bodyPr/>
                    <a:lstStyle/>
                    <a:p>
                      <a:r>
                        <a:rPr lang="en-US" sz="1200" b="0" cap="none" spc="0">
                          <a:solidFill>
                            <a:schemeClr val="bg1"/>
                          </a:solidFill>
                          <a:latin typeface="Bahnschrift" panose="020B0502040204020203" pitchFamily="34" charset="0"/>
                        </a:rPr>
                        <a:t>Category</a:t>
                      </a:r>
                    </a:p>
                  </a:txBody>
                  <a:tcPr marL="103784" marR="75619" marT="79834" marB="7983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1200" b="0" cap="none" spc="0">
                          <a:solidFill>
                            <a:schemeClr val="bg1"/>
                          </a:solidFill>
                          <a:latin typeface="Bahnschrift" panose="020B0502040204020203" pitchFamily="34" charset="0"/>
                        </a:rPr>
                        <a:t># of Features</a:t>
                      </a:r>
                    </a:p>
                  </a:txBody>
                  <a:tcPr marL="103784" marR="75619" marT="79834" marB="79834"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1200" b="0" cap="none" spc="0">
                          <a:solidFill>
                            <a:schemeClr val="bg1"/>
                          </a:solidFill>
                          <a:latin typeface="Bahnschrift" panose="020B0502040204020203" pitchFamily="34" charset="0"/>
                        </a:rPr>
                        <a:t>Description</a:t>
                      </a:r>
                    </a:p>
                  </a:txBody>
                  <a:tcPr marL="103784" marR="75619" marT="79834" marB="79834"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4206949609"/>
                  </a:ext>
                </a:extLst>
              </a:tr>
              <a:tr h="1122997">
                <a:tc>
                  <a:txBody>
                    <a:bodyPr/>
                    <a:lstStyle/>
                    <a:p>
                      <a:pPr algn="just"/>
                      <a:r>
                        <a:rPr lang="en-US" sz="1200" cap="none" spc="0">
                          <a:solidFill>
                            <a:schemeClr val="tx1"/>
                          </a:solidFill>
                          <a:latin typeface="Bahnschrift" panose="020B0502040204020203" pitchFamily="34" charset="0"/>
                        </a:rPr>
                        <a:t>Delinquency Variables (D_*)</a:t>
                      </a:r>
                    </a:p>
                  </a:txBody>
                  <a:tcPr marL="103784" marR="75619" marT="79834" marB="7983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just"/>
                      <a:r>
                        <a:rPr lang="en-US" sz="1200" cap="none" spc="0">
                          <a:solidFill>
                            <a:schemeClr val="tx1"/>
                          </a:solidFill>
                          <a:latin typeface="Bahnschrift" panose="020B0502040204020203" pitchFamily="34" charset="0"/>
                        </a:rPr>
                        <a:t>96</a:t>
                      </a:r>
                    </a:p>
                  </a:txBody>
                  <a:tcPr marL="103784" marR="75619" marT="79834" marB="7983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just"/>
                      <a:r>
                        <a:rPr lang="en-US" sz="1200" cap="none" spc="0">
                          <a:solidFill>
                            <a:schemeClr val="tx1"/>
                          </a:solidFill>
                          <a:latin typeface="Bahnschrift" panose="020B0502040204020203" pitchFamily="34" charset="0"/>
                        </a:rPr>
                        <a:t>Delinquency refers to the failure of a borrower to make timely payments on a loan or debt obligation. When a borrower becomes delinquent, it means they have missed one or more scheduled payments.</a:t>
                      </a:r>
                    </a:p>
                  </a:txBody>
                  <a:tcPr marL="103784" marR="75619" marT="79834" marB="79834">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88252993"/>
                  </a:ext>
                </a:extLst>
              </a:tr>
              <a:tr h="750439">
                <a:tc>
                  <a:txBody>
                    <a:bodyPr/>
                    <a:lstStyle/>
                    <a:p>
                      <a:pPr algn="just"/>
                      <a:r>
                        <a:rPr lang="en-US" sz="1200" cap="none" spc="0">
                          <a:solidFill>
                            <a:schemeClr val="tx1"/>
                          </a:solidFill>
                          <a:latin typeface="Bahnschrift" panose="020B0502040204020203" pitchFamily="34" charset="0"/>
                        </a:rPr>
                        <a:t>Spend Variables (S_*)</a:t>
                      </a:r>
                    </a:p>
                  </a:txBody>
                  <a:tcPr marL="103784" marR="75619" marT="79834" marB="7983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just"/>
                      <a:r>
                        <a:rPr lang="en-US" sz="1200" cap="none" spc="0">
                          <a:solidFill>
                            <a:schemeClr val="tx1"/>
                          </a:solidFill>
                          <a:latin typeface="Bahnschrift" panose="020B0502040204020203" pitchFamily="34" charset="0"/>
                        </a:rPr>
                        <a:t>22</a:t>
                      </a:r>
                    </a:p>
                  </a:txBody>
                  <a:tcPr marL="103784" marR="75619" marT="79834" marB="7983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just"/>
                      <a:r>
                        <a:rPr lang="en-US" sz="1200" cap="none" spc="0">
                          <a:solidFill>
                            <a:schemeClr val="tx1"/>
                          </a:solidFill>
                          <a:latin typeface="Bahnschrift" panose="020B0502040204020203" pitchFamily="34" charset="0"/>
                        </a:rPr>
                        <a:t>"Spend" typically refers to the amount of money spent by an individual or entity during a specific period.</a:t>
                      </a:r>
                    </a:p>
                  </a:txBody>
                  <a:tcPr marL="103784" marR="75619" marT="79834" marB="79834">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533970172"/>
                  </a:ext>
                </a:extLst>
              </a:tr>
              <a:tr h="1122997">
                <a:tc>
                  <a:txBody>
                    <a:bodyPr/>
                    <a:lstStyle/>
                    <a:p>
                      <a:pPr algn="just"/>
                      <a:r>
                        <a:rPr lang="en-US" sz="1200" cap="none" spc="0">
                          <a:solidFill>
                            <a:schemeClr val="tx1"/>
                          </a:solidFill>
                          <a:latin typeface="Bahnschrift" panose="020B0502040204020203" pitchFamily="34" charset="0"/>
                        </a:rPr>
                        <a:t>Payment Variables (P_*)</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just"/>
                      <a:r>
                        <a:rPr lang="en-US" sz="1200" cap="none" spc="0">
                          <a:solidFill>
                            <a:schemeClr val="tx1"/>
                          </a:solidFill>
                          <a:latin typeface="Bahnschrift" panose="020B0502040204020203" pitchFamily="34" charset="0"/>
                        </a:rPr>
                        <a:t>3</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just"/>
                      <a:r>
                        <a:rPr lang="en-US" sz="1200" cap="none" spc="0">
                          <a:solidFill>
                            <a:schemeClr val="tx1"/>
                          </a:solidFill>
                          <a:latin typeface="Bahnschrift" panose="020B0502040204020203" pitchFamily="34" charset="0"/>
                        </a:rPr>
                        <a:t>"Payment" refers to the amount of money a borrower pays back to a lender as part of their loan or credit card repayment. It includes both the principal amount borrowed and any applicable interest or fees.</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155180143"/>
                  </a:ext>
                </a:extLst>
              </a:tr>
              <a:tr h="750439">
                <a:tc>
                  <a:txBody>
                    <a:bodyPr/>
                    <a:lstStyle/>
                    <a:p>
                      <a:pPr algn="just"/>
                      <a:r>
                        <a:rPr lang="en-US" sz="1200" cap="none" spc="0">
                          <a:solidFill>
                            <a:schemeClr val="tx1"/>
                          </a:solidFill>
                          <a:latin typeface="Bahnschrift" panose="020B0502040204020203" pitchFamily="34" charset="0"/>
                        </a:rPr>
                        <a:t>Balance Variables (B_*)</a:t>
                      </a:r>
                    </a:p>
                  </a:txBody>
                  <a:tcPr marL="103784" marR="75619" marT="79834" marB="7983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just"/>
                      <a:r>
                        <a:rPr lang="en-US" sz="1200" cap="none" spc="0">
                          <a:solidFill>
                            <a:schemeClr val="tx1"/>
                          </a:solidFill>
                          <a:latin typeface="Bahnschrift" panose="020B0502040204020203" pitchFamily="34" charset="0"/>
                        </a:rPr>
                        <a:t>40</a:t>
                      </a:r>
                    </a:p>
                  </a:txBody>
                  <a:tcPr marL="103784" marR="75619" marT="79834" marB="79834">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just"/>
                      <a:r>
                        <a:rPr lang="en-US" sz="1200" cap="none" spc="0">
                          <a:solidFill>
                            <a:schemeClr val="tx1"/>
                          </a:solidFill>
                          <a:latin typeface="Bahnschrift" panose="020B0502040204020203" pitchFamily="34" charset="0"/>
                        </a:rPr>
                        <a:t>"Balance" refers to the remaining amount of debt owed by a borrower on a loan or credit card.</a:t>
                      </a:r>
                    </a:p>
                  </a:txBody>
                  <a:tcPr marL="103784" marR="75619" marT="79834" marB="79834">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128979161"/>
                  </a:ext>
                </a:extLst>
              </a:tr>
              <a:tr h="936718">
                <a:tc>
                  <a:txBody>
                    <a:bodyPr/>
                    <a:lstStyle/>
                    <a:p>
                      <a:pPr algn="just"/>
                      <a:r>
                        <a:rPr lang="en-US" sz="1200" cap="none" spc="0">
                          <a:solidFill>
                            <a:schemeClr val="tx1"/>
                          </a:solidFill>
                          <a:latin typeface="Bahnschrift" panose="020B0502040204020203" pitchFamily="34" charset="0"/>
                        </a:rPr>
                        <a:t>Risk Variables (R_*)</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just"/>
                      <a:r>
                        <a:rPr lang="en-US" sz="1200" cap="none" spc="0">
                          <a:solidFill>
                            <a:schemeClr val="tx1"/>
                          </a:solidFill>
                          <a:latin typeface="Bahnschrift" panose="020B0502040204020203" pitchFamily="34" charset="0"/>
                        </a:rPr>
                        <a:t>28</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just"/>
                      <a:r>
                        <a:rPr lang="en-US" sz="1200" cap="none" spc="0" dirty="0">
                          <a:solidFill>
                            <a:schemeClr val="tx1"/>
                          </a:solidFill>
                          <a:latin typeface="Bahnschrift" panose="020B0502040204020203" pitchFamily="34" charset="0"/>
                        </a:rPr>
                        <a:t>A "risk variable" is a factor or characteristic used in credit risk assessment and credit scoring models to evaluate the creditworthiness of a borrower.</a:t>
                      </a:r>
                    </a:p>
                  </a:txBody>
                  <a:tcPr marL="103784" marR="75619" marT="79834" marB="79834">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978183263"/>
                  </a:ext>
                </a:extLst>
              </a:tr>
            </a:tbl>
          </a:graphicData>
        </a:graphic>
      </p:graphicFrame>
    </p:spTree>
    <p:extLst>
      <p:ext uri="{BB962C8B-B14F-4D97-AF65-F5344CB8AC3E}">
        <p14:creationId xmlns:p14="http://schemas.microsoft.com/office/powerpoint/2010/main" val="55062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0" name="Straight Connector 4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AB87BB-D686-0E06-6721-A591E8716328}"/>
              </a:ext>
            </a:extLst>
          </p:cNvPr>
          <p:cNvSpPr>
            <a:spLocks noGrp="1"/>
          </p:cNvSpPr>
          <p:nvPr>
            <p:ph type="title"/>
          </p:nvPr>
        </p:nvSpPr>
        <p:spPr>
          <a:xfrm>
            <a:off x="8141110" y="639097"/>
            <a:ext cx="3401961" cy="3686015"/>
          </a:xfrm>
          <a:prstGeom prst="ellipse">
            <a:avLst/>
          </a:prstGeom>
        </p:spPr>
        <p:txBody>
          <a:bodyPr vert="horz" lIns="91440" tIns="45720" rIns="91440" bIns="45720" rtlCol="0" anchor="b">
            <a:normAutofit/>
          </a:bodyPr>
          <a:lstStyle/>
          <a:p>
            <a:r>
              <a:rPr lang="en-US" sz="3100" b="1">
                <a:solidFill>
                  <a:schemeClr val="tx1">
                    <a:lumMod val="85000"/>
                    <a:lumOff val="15000"/>
                  </a:schemeClr>
                </a:solidFill>
              </a:rPr>
              <a:t>FEATURE ENGINEERING</a:t>
            </a:r>
          </a:p>
        </p:txBody>
      </p:sp>
      <p:cxnSp>
        <p:nvCxnSpPr>
          <p:cNvPr id="52" name="Straight Connector 51">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4" name="Rectangle 53">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Table 5">
            <a:extLst>
              <a:ext uri="{FF2B5EF4-FFF2-40B4-BE49-F238E27FC236}">
                <a16:creationId xmlns:a16="http://schemas.microsoft.com/office/drawing/2014/main" id="{C367E72D-7F05-160C-0E33-774F2C9B48A3}"/>
              </a:ext>
            </a:extLst>
          </p:cNvPr>
          <p:cNvGraphicFramePr>
            <a:graphicFrameLocks noGrp="1"/>
          </p:cNvGraphicFramePr>
          <p:nvPr>
            <p:extLst>
              <p:ext uri="{D42A27DB-BD31-4B8C-83A1-F6EECF244321}">
                <p14:modId xmlns:p14="http://schemas.microsoft.com/office/powerpoint/2010/main" val="764614399"/>
              </p:ext>
            </p:extLst>
          </p:nvPr>
        </p:nvGraphicFramePr>
        <p:xfrm>
          <a:off x="633999" y="862019"/>
          <a:ext cx="6912216" cy="4610283"/>
        </p:xfrm>
        <a:graphic>
          <a:graphicData uri="http://schemas.openxmlformats.org/drawingml/2006/table">
            <a:tbl>
              <a:tblPr firstRow="1" bandRow="1">
                <a:noFill/>
                <a:tableStyleId>{7DF18680-E054-41AD-8BC1-D1AEF772440D}</a:tableStyleId>
              </a:tblPr>
              <a:tblGrid>
                <a:gridCol w="6912216">
                  <a:extLst>
                    <a:ext uri="{9D8B030D-6E8A-4147-A177-3AD203B41FA5}">
                      <a16:colId xmlns:a16="http://schemas.microsoft.com/office/drawing/2014/main" val="1106386973"/>
                    </a:ext>
                  </a:extLst>
                </a:gridCol>
              </a:tblGrid>
              <a:tr h="527064">
                <a:tc>
                  <a:txBody>
                    <a:bodyPr/>
                    <a:lstStyle/>
                    <a:p>
                      <a:pPr algn="ctr"/>
                      <a:r>
                        <a:rPr lang="en-US" sz="1900" b="0" cap="none" spc="0">
                          <a:solidFill>
                            <a:schemeClr val="tx1"/>
                          </a:solidFill>
                          <a:latin typeface="Bahnschrift"/>
                        </a:rPr>
                        <a:t>Category</a:t>
                      </a:r>
                    </a:p>
                  </a:txBody>
                  <a:tcPr marL="55030" marR="55030" marT="79488" marB="110060"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4206949609"/>
                  </a:ext>
                </a:extLst>
              </a:tr>
              <a:tr h="453691">
                <a:tc>
                  <a:txBody>
                    <a:bodyPr/>
                    <a:lstStyle/>
                    <a:p>
                      <a:pPr algn="ctr"/>
                      <a:r>
                        <a:rPr lang="en-US" sz="1400" cap="none" spc="0">
                          <a:solidFill>
                            <a:schemeClr val="tx1"/>
                          </a:solidFill>
                          <a:latin typeface="Bahnschrift"/>
                        </a:rPr>
                        <a:t>Average of Variable Column (previous 3 months)</a:t>
                      </a:r>
                    </a:p>
                  </a:txBody>
                  <a:tcPr marL="55030" marR="55030" marT="79488" marB="110060" anchor="ctr">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88252993"/>
                  </a:ext>
                </a:extLst>
              </a:tr>
              <a:tr h="453691">
                <a:tc>
                  <a:txBody>
                    <a:bodyPr/>
                    <a:lstStyle/>
                    <a:p>
                      <a:pPr algn="ctr"/>
                      <a:r>
                        <a:rPr lang="en-US" sz="1400" cap="none" spc="0">
                          <a:solidFill>
                            <a:schemeClr val="tx1"/>
                          </a:solidFill>
                          <a:latin typeface="Bahnschrift"/>
                        </a:rPr>
                        <a:t>Average of Variable Column (previous 6 months)</a:t>
                      </a:r>
                    </a:p>
                  </a:txBody>
                  <a:tcPr marL="55030" marR="55030" marT="79488" marB="110060"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33970172"/>
                  </a:ext>
                </a:extLst>
              </a:tr>
              <a:tr h="453691">
                <a:tc>
                  <a:txBody>
                    <a:bodyPr/>
                    <a:lstStyle/>
                    <a:p>
                      <a:pPr algn="ctr"/>
                      <a:r>
                        <a:rPr lang="en-US" sz="1400" cap="none" spc="0">
                          <a:solidFill>
                            <a:schemeClr val="tx1"/>
                          </a:solidFill>
                          <a:latin typeface="Bahnschrift"/>
                        </a:rPr>
                        <a:t>Average of Variable Column (previous 9 months)</a:t>
                      </a:r>
                    </a:p>
                  </a:txBody>
                  <a:tcPr marL="55030" marR="55030" marT="79488" marB="110060"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4155180143"/>
                  </a:ext>
                </a:extLst>
              </a:tr>
              <a:tr h="453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latin typeface="Bahnschrift"/>
                        </a:rPr>
                        <a:t>Average of Variable Column (12 months)</a:t>
                      </a:r>
                    </a:p>
                  </a:txBody>
                  <a:tcPr marL="55030" marR="55030" marT="79488" marB="110060"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28979161"/>
                  </a:ext>
                </a:extLst>
              </a:tr>
              <a:tr h="453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latin typeface="Bahnschrift"/>
                        </a:rPr>
                        <a:t>Maximum of Variable Column (previous 12 months)</a:t>
                      </a:r>
                    </a:p>
                  </a:txBody>
                  <a:tcPr marL="55030" marR="55030" marT="79488" marB="110060"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978183263"/>
                  </a:ext>
                </a:extLst>
              </a:tr>
              <a:tr h="453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latin typeface="Bahnschrift"/>
                        </a:rPr>
                        <a:t>Minimum of Variable Column (previous 12 months)</a:t>
                      </a:r>
                    </a:p>
                  </a:txBody>
                  <a:tcPr marL="55030" marR="55030" marT="79488" marB="110060"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424625906"/>
                  </a:ext>
                </a:extLst>
              </a:tr>
              <a:tr h="453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latin typeface="Bahnschrift"/>
                        </a:rPr>
                        <a:t>Sum of Variable Column (previous 6 months)</a:t>
                      </a:r>
                    </a:p>
                  </a:txBody>
                  <a:tcPr marL="55030" marR="55030" marT="79488" marB="110060" anchor="ctr">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2021359191"/>
                  </a:ext>
                </a:extLst>
              </a:tr>
              <a:tr h="4536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cap="none" spc="0">
                          <a:solidFill>
                            <a:schemeClr val="tx1"/>
                          </a:solidFill>
                          <a:latin typeface="Bahnschrift"/>
                        </a:rPr>
                        <a:t>Sum of Variable Column (previous 12 months)</a:t>
                      </a:r>
                    </a:p>
                  </a:txBody>
                  <a:tcPr marL="55030" marR="55030" marT="79488" marB="110060" anchor="ctr">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128060378"/>
                  </a:ext>
                </a:extLst>
              </a:tr>
              <a:tr h="453691">
                <a:tc>
                  <a:txBody>
                    <a:bodyPr/>
                    <a:lstStyle/>
                    <a:p>
                      <a:pPr marL="0" marR="0" lvl="0" indent="0" algn="ctr" rtl="0" eaLnBrk="1" fontAlgn="auto" latinLnBrk="0" hangingPunct="1">
                        <a:lnSpc>
                          <a:spcPct val="100000"/>
                        </a:lnSpc>
                        <a:spcBef>
                          <a:spcPts val="0"/>
                        </a:spcBef>
                        <a:spcAft>
                          <a:spcPts val="0"/>
                        </a:spcAft>
                        <a:buClrTx/>
                        <a:buSzTx/>
                        <a:buFontTx/>
                        <a:buNone/>
                      </a:pPr>
                      <a:r>
                        <a:rPr lang="en-US" sz="1400" cap="none" spc="0" dirty="0">
                          <a:solidFill>
                            <a:schemeClr val="tx1"/>
                          </a:solidFill>
                          <a:latin typeface="Bahnschrift"/>
                        </a:rPr>
                        <a:t>Min of Variable Column(previous 12 months)</a:t>
                      </a:r>
                      <a:endParaRPr lang="en-US" sz="1400" cap="none" spc="0" dirty="0">
                        <a:solidFill>
                          <a:schemeClr val="tx1"/>
                        </a:solidFill>
                        <a:latin typeface="Bahnschrift" panose="020B0502040204020203" pitchFamily="34" charset="0"/>
                      </a:endParaRPr>
                    </a:p>
                  </a:txBody>
                  <a:tcPr marL="55030" marR="55030" marT="79488" marB="11006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62583756"/>
                  </a:ext>
                </a:extLst>
              </a:tr>
            </a:tbl>
          </a:graphicData>
        </a:graphic>
      </p:graphicFrame>
    </p:spTree>
    <p:extLst>
      <p:ext uri="{BB962C8B-B14F-4D97-AF65-F5344CB8AC3E}">
        <p14:creationId xmlns:p14="http://schemas.microsoft.com/office/powerpoint/2010/main" val="339226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CA98-9E6E-4C1F-774B-94C10A021B6C}"/>
              </a:ext>
            </a:extLst>
          </p:cNvPr>
          <p:cNvSpPr>
            <a:spLocks noGrp="1"/>
          </p:cNvSpPr>
          <p:nvPr>
            <p:ph type="title"/>
          </p:nvPr>
        </p:nvSpPr>
        <p:spPr>
          <a:xfrm>
            <a:off x="600363" y="365991"/>
            <a:ext cx="3110148" cy="258538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a:solidFill>
                  <a:srgbClr val="FFFFFF"/>
                </a:solidFill>
                <a:latin typeface="+mj-lt"/>
                <a:ea typeface="+mj-ea"/>
                <a:cs typeface="+mj-cs"/>
              </a:rPr>
              <a:t>FEATURE ENGINEERING </a:t>
            </a:r>
            <a:r>
              <a:rPr lang="en-US" sz="2400" kern="1200">
                <a:solidFill>
                  <a:srgbClr val="FFFFFF"/>
                </a:solidFill>
                <a:latin typeface="+mj-lt"/>
                <a:ea typeface="+mj-ea"/>
                <a:cs typeface="+mj-cs"/>
              </a:rPr>
              <a:t>(Top 5 SHAP Values)</a:t>
            </a:r>
          </a:p>
        </p:txBody>
      </p:sp>
      <p:graphicFrame>
        <p:nvGraphicFramePr>
          <p:cNvPr id="4" name="Table 3">
            <a:extLst>
              <a:ext uri="{FF2B5EF4-FFF2-40B4-BE49-F238E27FC236}">
                <a16:creationId xmlns:a16="http://schemas.microsoft.com/office/drawing/2014/main" id="{5D08D44C-1853-3D9A-64D9-C5AD84F974F9}"/>
              </a:ext>
            </a:extLst>
          </p:cNvPr>
          <p:cNvGraphicFramePr>
            <a:graphicFrameLocks/>
          </p:cNvGraphicFramePr>
          <p:nvPr>
            <p:extLst>
              <p:ext uri="{D42A27DB-BD31-4B8C-83A1-F6EECF244321}">
                <p14:modId xmlns:p14="http://schemas.microsoft.com/office/powerpoint/2010/main" val="614633733"/>
              </p:ext>
            </p:extLst>
          </p:nvPr>
        </p:nvGraphicFramePr>
        <p:xfrm>
          <a:off x="667327" y="3302622"/>
          <a:ext cx="10616369" cy="2244426"/>
        </p:xfrm>
        <a:graphic>
          <a:graphicData uri="http://schemas.openxmlformats.org/drawingml/2006/table">
            <a:tbl>
              <a:tblPr firstRow="1" bandRow="1">
                <a:tableStyleId>{7DF18680-E054-41AD-8BC1-D1AEF772440D}</a:tableStyleId>
              </a:tblPr>
              <a:tblGrid>
                <a:gridCol w="899470">
                  <a:extLst>
                    <a:ext uri="{9D8B030D-6E8A-4147-A177-3AD203B41FA5}">
                      <a16:colId xmlns:a16="http://schemas.microsoft.com/office/drawing/2014/main" val="1229815730"/>
                    </a:ext>
                  </a:extLst>
                </a:gridCol>
                <a:gridCol w="1028970">
                  <a:extLst>
                    <a:ext uri="{9D8B030D-6E8A-4147-A177-3AD203B41FA5}">
                      <a16:colId xmlns:a16="http://schemas.microsoft.com/office/drawing/2014/main" val="1477081140"/>
                    </a:ext>
                  </a:extLst>
                </a:gridCol>
                <a:gridCol w="967127">
                  <a:extLst>
                    <a:ext uri="{9D8B030D-6E8A-4147-A177-3AD203B41FA5}">
                      <a16:colId xmlns:a16="http://schemas.microsoft.com/office/drawing/2014/main" val="1632797496"/>
                    </a:ext>
                  </a:extLst>
                </a:gridCol>
                <a:gridCol w="1210306">
                  <a:extLst>
                    <a:ext uri="{9D8B030D-6E8A-4147-A177-3AD203B41FA5}">
                      <a16:colId xmlns:a16="http://schemas.microsoft.com/office/drawing/2014/main" val="2899694398"/>
                    </a:ext>
                  </a:extLst>
                </a:gridCol>
                <a:gridCol w="997161">
                  <a:extLst>
                    <a:ext uri="{9D8B030D-6E8A-4147-A177-3AD203B41FA5}">
                      <a16:colId xmlns:a16="http://schemas.microsoft.com/office/drawing/2014/main" val="20430742"/>
                    </a:ext>
                  </a:extLst>
                </a:gridCol>
                <a:gridCol w="1297338">
                  <a:extLst>
                    <a:ext uri="{9D8B030D-6E8A-4147-A177-3AD203B41FA5}">
                      <a16:colId xmlns:a16="http://schemas.microsoft.com/office/drawing/2014/main" val="4266172492"/>
                    </a:ext>
                  </a:extLst>
                </a:gridCol>
                <a:gridCol w="1292010">
                  <a:extLst>
                    <a:ext uri="{9D8B030D-6E8A-4147-A177-3AD203B41FA5}">
                      <a16:colId xmlns:a16="http://schemas.microsoft.com/office/drawing/2014/main" val="1501358449"/>
                    </a:ext>
                  </a:extLst>
                </a:gridCol>
                <a:gridCol w="995385">
                  <a:extLst>
                    <a:ext uri="{9D8B030D-6E8A-4147-A177-3AD203B41FA5}">
                      <a16:colId xmlns:a16="http://schemas.microsoft.com/office/drawing/2014/main" val="786314383"/>
                    </a:ext>
                  </a:extLst>
                </a:gridCol>
                <a:gridCol w="1011067">
                  <a:extLst>
                    <a:ext uri="{9D8B030D-6E8A-4147-A177-3AD203B41FA5}">
                      <a16:colId xmlns:a16="http://schemas.microsoft.com/office/drawing/2014/main" val="724101943"/>
                    </a:ext>
                  </a:extLst>
                </a:gridCol>
                <a:gridCol w="917535">
                  <a:extLst>
                    <a:ext uri="{9D8B030D-6E8A-4147-A177-3AD203B41FA5}">
                      <a16:colId xmlns:a16="http://schemas.microsoft.com/office/drawing/2014/main" val="691166799"/>
                    </a:ext>
                  </a:extLst>
                </a:gridCol>
              </a:tblGrid>
              <a:tr h="374071">
                <a:tc>
                  <a:txBody>
                    <a:bodyPr/>
                    <a:lstStyle/>
                    <a:p>
                      <a:r>
                        <a:rPr lang="en-US" sz="900">
                          <a:latin typeface="Bahnschrift" panose="020B0502040204020203" pitchFamily="34" charset="0"/>
                        </a:rPr>
                        <a:t>Feature</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Min</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1</a:t>
                      </a:r>
                      <a:r>
                        <a:rPr lang="en-US" sz="900" baseline="30000">
                          <a:latin typeface="Bahnschrift" panose="020B0502040204020203" pitchFamily="34" charset="0"/>
                        </a:rPr>
                        <a:t> </a:t>
                      </a:r>
                      <a:r>
                        <a:rPr lang="en-US" sz="900">
                          <a:latin typeface="Bahnschrift" panose="020B0502040204020203" pitchFamily="34" charset="0"/>
                        </a:rPr>
                        <a:t>Percentile</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5 Percentile</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Median</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95 Percentile</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99 Percentile</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Max</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Mean</a:t>
                      </a:r>
                    </a:p>
                  </a:txBody>
                  <a:tcPr marL="69272" marR="69272" marT="34636" marB="34636" anchor="ctr">
                    <a:solidFill>
                      <a:schemeClr val="accent2">
                        <a:lumMod val="75000"/>
                      </a:schemeClr>
                    </a:solidFill>
                  </a:tcPr>
                </a:tc>
                <a:tc>
                  <a:txBody>
                    <a:bodyPr/>
                    <a:lstStyle/>
                    <a:p>
                      <a:r>
                        <a:rPr lang="en-US" sz="900">
                          <a:latin typeface="Bahnschrift" panose="020B0502040204020203" pitchFamily="34" charset="0"/>
                        </a:rPr>
                        <a:t>% Missing</a:t>
                      </a:r>
                    </a:p>
                  </a:txBody>
                  <a:tcPr marL="69272" marR="69272" marT="34636" marB="34636" anchor="ctr">
                    <a:solidFill>
                      <a:schemeClr val="accent2">
                        <a:lumMod val="75000"/>
                      </a:schemeClr>
                    </a:solidFill>
                  </a:tcPr>
                </a:tc>
                <a:extLst>
                  <a:ext uri="{0D108BD9-81ED-4DB2-BD59-A6C34878D82A}">
                    <a16:rowId xmlns:a16="http://schemas.microsoft.com/office/drawing/2014/main" val="317101304"/>
                  </a:ext>
                </a:extLst>
              </a:tr>
              <a:tr h="374071">
                <a:tc>
                  <a:txBody>
                    <a:bodyPr/>
                    <a:lstStyle/>
                    <a:p>
                      <a:r>
                        <a:rPr lang="en-US" sz="900">
                          <a:latin typeface="Bahnschrift" panose="020B0502040204020203" pitchFamily="34" charset="0"/>
                        </a:rPr>
                        <a:t>P_2</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-3.842365e-01	</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2.099578e-03	</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2.193785e-01</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0.692709</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9.758549e-01	</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1.005786e+00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1.010000e+00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6.548719e-01</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0.83</a:t>
                      </a:r>
                    </a:p>
                  </a:txBody>
                  <a:tcPr marL="69272" marR="69272" marT="34636" marB="34636" anchor="ctr">
                    <a:solidFill>
                      <a:schemeClr val="accent2">
                        <a:lumMod val="40000"/>
                        <a:lumOff val="60000"/>
                      </a:schemeClr>
                    </a:solidFill>
                  </a:tcPr>
                </a:tc>
                <a:extLst>
                  <a:ext uri="{0D108BD9-81ED-4DB2-BD59-A6C34878D82A}">
                    <a16:rowId xmlns:a16="http://schemas.microsoft.com/office/drawing/2014/main" val="1128746434"/>
                  </a:ext>
                </a:extLst>
              </a:tr>
              <a:tr h="374071">
                <a:tc>
                  <a:txBody>
                    <a:bodyPr/>
                    <a:lstStyle/>
                    <a:p>
                      <a:r>
                        <a:rPr lang="en-US" sz="900">
                          <a:latin typeface="Bahnschrift" panose="020B0502040204020203" pitchFamily="34" charset="0"/>
                        </a:rPr>
                        <a:t>B_1</a:t>
                      </a:r>
                    </a:p>
                  </a:txBody>
                  <a:tcPr marL="69272" marR="69272" marT="34636" marB="34636"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Bahnschrift" panose="020B0502040204020203" pitchFamily="34" charset="0"/>
                        </a:rPr>
                        <a:t>-3.842365e-01</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5.014059e-04</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2.145469e-03</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0.031710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6.071315e-01</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1.010397e+00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1.324057e+00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1.250896e-01</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a:t>
                      </a:r>
                    </a:p>
                  </a:txBody>
                  <a:tcPr marL="69272" marR="69272" marT="34636" marB="34636" anchor="ctr">
                    <a:solidFill>
                      <a:schemeClr val="accent2">
                        <a:lumMod val="40000"/>
                        <a:lumOff val="60000"/>
                      </a:schemeClr>
                    </a:solidFill>
                  </a:tcPr>
                </a:tc>
                <a:extLst>
                  <a:ext uri="{0D108BD9-81ED-4DB2-BD59-A6C34878D82A}">
                    <a16:rowId xmlns:a16="http://schemas.microsoft.com/office/drawing/2014/main" val="2858080009"/>
                  </a:ext>
                </a:extLst>
              </a:tr>
              <a:tr h="374071">
                <a:tc>
                  <a:txBody>
                    <a:bodyPr/>
                    <a:lstStyle/>
                    <a:p>
                      <a:r>
                        <a:rPr lang="en-US" sz="900">
                          <a:latin typeface="Bahnschrift" panose="020B0502040204020203" pitchFamily="34" charset="0"/>
                        </a:rPr>
                        <a:t>B_9</a:t>
                      </a:r>
                    </a:p>
                  </a:txBody>
                  <a:tcPr marL="69272" marR="69272" marT="34636" marB="34636"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Bahnschrift" panose="020B0502040204020203" pitchFamily="34" charset="0"/>
                        </a:rPr>
                        <a:t>3.883418e-08	</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2.283948e-04</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1.145970e-03	</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0.026247</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0.651467</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1.002445</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25.98335</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0.190152</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a:t>
                      </a:r>
                    </a:p>
                  </a:txBody>
                  <a:tcPr marL="69272" marR="69272" marT="34636" marB="34636" anchor="ctr">
                    <a:solidFill>
                      <a:schemeClr val="accent2">
                        <a:lumMod val="40000"/>
                        <a:lumOff val="60000"/>
                      </a:schemeClr>
                    </a:solidFill>
                  </a:tcPr>
                </a:tc>
                <a:extLst>
                  <a:ext uri="{0D108BD9-81ED-4DB2-BD59-A6C34878D82A}">
                    <a16:rowId xmlns:a16="http://schemas.microsoft.com/office/drawing/2014/main" val="233486797"/>
                  </a:ext>
                </a:extLst>
              </a:tr>
              <a:tr h="374071">
                <a:tc>
                  <a:txBody>
                    <a:bodyPr/>
                    <a:lstStyle/>
                    <a:p>
                      <a:r>
                        <a:rPr lang="en-US" sz="900">
                          <a:latin typeface="Bahnschrift" panose="020B0502040204020203" pitchFamily="34" charset="0"/>
                        </a:rPr>
                        <a:t>R_1</a:t>
                      </a:r>
                    </a:p>
                  </a:txBody>
                  <a:tcPr marL="69272" marR="69272" marT="34636" marB="34636"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Bahnschrift" panose="020B0502040204020203" pitchFamily="34" charset="0"/>
                        </a:rPr>
                        <a:t>8.059843e-09</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0.000116</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0.000586</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0.005785</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0.507452</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1.009294</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3.0049</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0.079456</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a:t>
                      </a:r>
                    </a:p>
                  </a:txBody>
                  <a:tcPr marL="69272" marR="69272" marT="34636" marB="34636" anchor="ctr">
                    <a:solidFill>
                      <a:schemeClr val="accent2">
                        <a:lumMod val="40000"/>
                        <a:lumOff val="60000"/>
                      </a:schemeClr>
                    </a:solidFill>
                  </a:tcPr>
                </a:tc>
                <a:extLst>
                  <a:ext uri="{0D108BD9-81ED-4DB2-BD59-A6C34878D82A}">
                    <a16:rowId xmlns:a16="http://schemas.microsoft.com/office/drawing/2014/main" val="819179243"/>
                  </a:ext>
                </a:extLst>
              </a:tr>
              <a:tr h="374071">
                <a:tc>
                  <a:txBody>
                    <a:bodyPr/>
                    <a:lstStyle/>
                    <a:p>
                      <a:r>
                        <a:rPr lang="en-US" sz="900">
                          <a:latin typeface="Bahnschrift" panose="020B0502040204020203" pitchFamily="34" charset="0"/>
                        </a:rPr>
                        <a:t>B_3</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8.528496e-08</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0.000255</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0.01218</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0.009830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0.711462</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1.008619</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1.556270</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0.134106</a:t>
                      </a:r>
                    </a:p>
                  </a:txBody>
                  <a:tcPr marL="69272" marR="69272" marT="34636" marB="34636" anchor="ctr">
                    <a:solidFill>
                      <a:schemeClr val="accent2">
                        <a:lumMod val="40000"/>
                        <a:lumOff val="60000"/>
                      </a:schemeClr>
                    </a:solidFill>
                  </a:tcPr>
                </a:tc>
                <a:tc>
                  <a:txBody>
                    <a:bodyPr/>
                    <a:lstStyle/>
                    <a:p>
                      <a:r>
                        <a:rPr lang="en-US" sz="900">
                          <a:latin typeface="Bahnschrift" panose="020B0502040204020203" pitchFamily="34" charset="0"/>
                        </a:rPr>
                        <a:t>0.033</a:t>
                      </a:r>
                    </a:p>
                  </a:txBody>
                  <a:tcPr marL="69272" marR="69272" marT="34636" marB="34636" anchor="ctr">
                    <a:solidFill>
                      <a:schemeClr val="accent2">
                        <a:lumMod val="40000"/>
                        <a:lumOff val="60000"/>
                      </a:schemeClr>
                    </a:solidFill>
                  </a:tcPr>
                </a:tc>
                <a:extLst>
                  <a:ext uri="{0D108BD9-81ED-4DB2-BD59-A6C34878D82A}">
                    <a16:rowId xmlns:a16="http://schemas.microsoft.com/office/drawing/2014/main" val="1979894119"/>
                  </a:ext>
                </a:extLst>
              </a:tr>
            </a:tbl>
          </a:graphicData>
        </a:graphic>
      </p:graphicFrame>
      <p:sp>
        <p:nvSpPr>
          <p:cNvPr id="3" name="TextBox 2">
            <a:extLst>
              <a:ext uri="{FF2B5EF4-FFF2-40B4-BE49-F238E27FC236}">
                <a16:creationId xmlns:a16="http://schemas.microsoft.com/office/drawing/2014/main" id="{3F143FEC-C6D0-CB5E-A55A-FD4B744FA9F4}"/>
              </a:ext>
            </a:extLst>
          </p:cNvPr>
          <p:cNvSpPr txBox="1"/>
          <p:nvPr/>
        </p:nvSpPr>
        <p:spPr>
          <a:xfrm>
            <a:off x="4810124" y="1190624"/>
            <a:ext cx="44291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273239"/>
                </a:solidFill>
                <a:latin typeface="Bahnschrift"/>
                <a:ea typeface="+mn-lt"/>
                <a:cs typeface="+mn-lt"/>
              </a:rPr>
              <a:t>create new variables that capture important patterns and relationships</a:t>
            </a:r>
            <a:endParaRPr lang="en-US" sz="1400" b="1">
              <a:latin typeface="Bahnschrift"/>
            </a:endParaRPr>
          </a:p>
        </p:txBody>
      </p:sp>
    </p:spTree>
    <p:extLst>
      <p:ext uri="{BB962C8B-B14F-4D97-AF65-F5344CB8AC3E}">
        <p14:creationId xmlns:p14="http://schemas.microsoft.com/office/powerpoint/2010/main" val="1470505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7A32ABC-A78D-F95F-8107-A49F17A556D4}"/>
              </a:ext>
            </a:extLst>
          </p:cNvPr>
          <p:cNvSpPr>
            <a:spLocks noGrp="1"/>
          </p:cNvSpPr>
          <p:nvPr>
            <p:ph type="title"/>
          </p:nvPr>
        </p:nvSpPr>
        <p:spPr>
          <a:xfrm>
            <a:off x="1066800" y="5252936"/>
            <a:ext cx="10058400" cy="1028715"/>
          </a:xfrm>
        </p:spPr>
        <p:txBody>
          <a:bodyPr>
            <a:normAutofit/>
          </a:bodyPr>
          <a:lstStyle/>
          <a:p>
            <a:pPr algn="ctr"/>
            <a:r>
              <a:rPr lang="en-IN" sz="4100" b="1">
                <a:solidFill>
                  <a:srgbClr val="FFFFFF"/>
                </a:solidFill>
                <a:latin typeface="Bahnschrift" panose="020B0502040204020203" pitchFamily="34" charset="0"/>
              </a:rPr>
              <a:t>DATA PROCESSING- ONE HOT ENCODING</a:t>
            </a:r>
          </a:p>
        </p:txBody>
      </p:sp>
      <p:sp>
        <p:nvSpPr>
          <p:cNvPr id="34" name="Rectangle 33">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6C6911A0-9535-B420-15A5-C5197275387D}"/>
              </a:ext>
            </a:extLst>
          </p:cNvPr>
          <p:cNvSpPr>
            <a:spLocks noGrp="1"/>
          </p:cNvSpPr>
          <p:nvPr>
            <p:ph idx="1"/>
          </p:nvPr>
        </p:nvSpPr>
        <p:spPr>
          <a:xfrm>
            <a:off x="2559902" y="738030"/>
            <a:ext cx="7235869" cy="2894347"/>
          </a:xfrm>
        </p:spPr>
        <p:txBody>
          <a:bodyPr>
            <a:normAutofit/>
          </a:bodyPr>
          <a:lstStyle/>
          <a:p>
            <a:pPr marL="0" indent="-64922" defTabSz="649224" fontAlgn="t">
              <a:spcBef>
                <a:spcPts val="0"/>
              </a:spcBef>
              <a:spcAft>
                <a:spcPts val="0"/>
              </a:spcAft>
            </a:pPr>
            <a:r>
              <a:rPr lang="en-US" sz="1278" b="1" kern="1200">
                <a:solidFill>
                  <a:srgbClr val="FFFFFF"/>
                </a:solidFill>
                <a:latin typeface="Bahnschrift" panose="020B0502040204020203" pitchFamily="34" charset="0"/>
                <a:ea typeface="+mn-ea"/>
                <a:cs typeface="+mn-cs"/>
              </a:rPr>
              <a:t>Categorical Variable</a:t>
            </a:r>
            <a:endParaRPr lang="en-US" sz="1278" kern="1200">
              <a:solidFill>
                <a:schemeClr val="tx1">
                  <a:lumMod val="75000"/>
                  <a:lumOff val="25000"/>
                </a:schemeClr>
              </a:solidFill>
              <a:latin typeface="Arial" panose="020B0604020202020204" pitchFamily="34" charset="0"/>
              <a:ea typeface="+mn-ea"/>
              <a:cs typeface="+mn-cs"/>
            </a:endParaRPr>
          </a:p>
          <a:p>
            <a:pPr marL="0" indent="-64922" defTabSz="649224" fontAlgn="t">
              <a:spcBef>
                <a:spcPts val="0"/>
              </a:spcBef>
              <a:spcAft>
                <a:spcPts val="0"/>
              </a:spcAft>
            </a:pPr>
            <a:r>
              <a:rPr lang="en-US" sz="1278" b="1" kern="1200">
                <a:solidFill>
                  <a:srgbClr val="FFFFFF"/>
                </a:solidFill>
                <a:latin typeface="Bahnschrift" panose="020B0502040204020203" pitchFamily="34" charset="0"/>
                <a:ea typeface="+mn-ea"/>
                <a:cs typeface="+mn-cs"/>
              </a:rPr>
              <a:t>Unique Values</a:t>
            </a:r>
            <a:endParaRPr lang="en-US" sz="1278" kern="1200">
              <a:solidFill>
                <a:schemeClr val="tx1">
                  <a:lumMod val="75000"/>
                  <a:lumOff val="25000"/>
                </a:schemeClr>
              </a:solidFill>
              <a:latin typeface="Arial" panose="020B0604020202020204" pitchFamily="34" charset="0"/>
              <a:ea typeface="+mn-ea"/>
              <a:cs typeface="+mn-cs"/>
            </a:endParaRPr>
          </a:p>
          <a:p>
            <a:pPr marL="0" indent="0">
              <a:buNone/>
            </a:pPr>
            <a:endParaRPr lang="en-US"/>
          </a:p>
        </p:txBody>
      </p:sp>
      <p:pic>
        <p:nvPicPr>
          <p:cNvPr id="6" name="Picture 5" descr="A screenshot of a computer&#10;&#10;Description automatically generated">
            <a:extLst>
              <a:ext uri="{FF2B5EF4-FFF2-40B4-BE49-F238E27FC236}">
                <a16:creationId xmlns:a16="http://schemas.microsoft.com/office/drawing/2014/main" id="{843AE311-43B5-2B3E-F408-CD98B21D063E}"/>
              </a:ext>
            </a:extLst>
          </p:cNvPr>
          <p:cNvPicPr>
            <a:picLocks noChangeAspect="1"/>
          </p:cNvPicPr>
          <p:nvPr/>
        </p:nvPicPr>
        <p:blipFill rotWithShape="1">
          <a:blip r:embed="rId2"/>
          <a:srcRect t="4035" r="58015"/>
          <a:stretch/>
        </p:blipFill>
        <p:spPr>
          <a:xfrm>
            <a:off x="6692061" y="452967"/>
            <a:ext cx="4507859" cy="4285992"/>
          </a:xfrm>
          <a:prstGeom prst="rect">
            <a:avLst/>
          </a:prstGeom>
        </p:spPr>
      </p:pic>
      <p:pic>
        <p:nvPicPr>
          <p:cNvPr id="11" name="Picture 10">
            <a:extLst>
              <a:ext uri="{FF2B5EF4-FFF2-40B4-BE49-F238E27FC236}">
                <a16:creationId xmlns:a16="http://schemas.microsoft.com/office/drawing/2014/main" id="{8F90757C-A291-1510-2214-6E209BC6746B}"/>
              </a:ext>
            </a:extLst>
          </p:cNvPr>
          <p:cNvPicPr>
            <a:picLocks noChangeAspect="1"/>
          </p:cNvPicPr>
          <p:nvPr/>
        </p:nvPicPr>
        <p:blipFill>
          <a:blip r:embed="rId3"/>
          <a:stretch>
            <a:fillRect/>
          </a:stretch>
        </p:blipFill>
        <p:spPr>
          <a:xfrm>
            <a:off x="140822" y="310808"/>
            <a:ext cx="5295157" cy="727254"/>
          </a:xfrm>
          <a:prstGeom prst="rect">
            <a:avLst/>
          </a:prstGeom>
        </p:spPr>
      </p:pic>
      <p:graphicFrame>
        <p:nvGraphicFramePr>
          <p:cNvPr id="5" name="Table 4">
            <a:extLst>
              <a:ext uri="{FF2B5EF4-FFF2-40B4-BE49-F238E27FC236}">
                <a16:creationId xmlns:a16="http://schemas.microsoft.com/office/drawing/2014/main" id="{2AED952C-427F-D936-671B-FF188AD57018}"/>
              </a:ext>
            </a:extLst>
          </p:cNvPr>
          <p:cNvGraphicFramePr>
            <a:graphicFrameLocks noGrp="1"/>
          </p:cNvGraphicFramePr>
          <p:nvPr>
            <p:extLst>
              <p:ext uri="{D42A27DB-BD31-4B8C-83A1-F6EECF244321}">
                <p14:modId xmlns:p14="http://schemas.microsoft.com/office/powerpoint/2010/main" val="2236170133"/>
              </p:ext>
            </p:extLst>
          </p:nvPr>
        </p:nvGraphicFramePr>
        <p:xfrm>
          <a:off x="498912" y="1149190"/>
          <a:ext cx="4862324" cy="3664620"/>
        </p:xfrm>
        <a:graphic>
          <a:graphicData uri="http://schemas.openxmlformats.org/drawingml/2006/table">
            <a:tbl>
              <a:tblPr firstRow="1" bandRow="1">
                <a:tableStyleId>{5C22544A-7EE6-4342-B048-85BDC9FD1C3A}</a:tableStyleId>
              </a:tblPr>
              <a:tblGrid>
                <a:gridCol w="2355188">
                  <a:extLst>
                    <a:ext uri="{9D8B030D-6E8A-4147-A177-3AD203B41FA5}">
                      <a16:colId xmlns:a16="http://schemas.microsoft.com/office/drawing/2014/main" val="3382915284"/>
                    </a:ext>
                  </a:extLst>
                </a:gridCol>
                <a:gridCol w="2507136">
                  <a:extLst>
                    <a:ext uri="{9D8B030D-6E8A-4147-A177-3AD203B41FA5}">
                      <a16:colId xmlns:a16="http://schemas.microsoft.com/office/drawing/2014/main" val="3098224301"/>
                    </a:ext>
                  </a:extLst>
                </a:gridCol>
              </a:tblGrid>
              <a:tr h="306204">
                <a:tc>
                  <a:txBody>
                    <a:bodyPr/>
                    <a:lstStyle/>
                    <a:p>
                      <a:pPr marL="0" algn="l" rtl="0" eaLnBrk="1" fontAlgn="t" latinLnBrk="0" hangingPunct="1">
                        <a:spcBef>
                          <a:spcPts val="0"/>
                        </a:spcBef>
                        <a:spcAft>
                          <a:spcPts val="0"/>
                        </a:spcAft>
                      </a:pPr>
                      <a:r>
                        <a:rPr lang="en-US" sz="1400" b="1" i="0" u="none" strike="noStrike" kern="1200">
                          <a:solidFill>
                            <a:srgbClr val="FFFFFF"/>
                          </a:solidFill>
                          <a:effectLst/>
                          <a:latin typeface="Bahnschrift" panose="020B0502040204020203" pitchFamily="34" charset="0"/>
                          <a:ea typeface="+mn-ea"/>
                          <a:cs typeface="+mn-cs"/>
                        </a:rPr>
                        <a:t>Categorical</a:t>
                      </a:r>
                      <a:r>
                        <a:rPr lang="en-US" sz="1400" b="1" i="0" u="none" strike="noStrike" kern="1200">
                          <a:solidFill>
                            <a:srgbClr val="FFFFFF"/>
                          </a:solidFill>
                          <a:effectLst/>
                          <a:latin typeface="Bahnschrift" panose="020B0502040204020203" pitchFamily="34" charset="0"/>
                        </a:rPr>
                        <a:t> Variable</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marL="0" algn="l" rtl="0" eaLnBrk="1" fontAlgn="t" latinLnBrk="0" hangingPunct="1">
                        <a:spcBef>
                          <a:spcPts val="0"/>
                        </a:spcBef>
                        <a:spcAft>
                          <a:spcPts val="0"/>
                        </a:spcAft>
                      </a:pPr>
                      <a:r>
                        <a:rPr lang="en-US" sz="1400" b="1" i="0" u="none" strike="noStrike" kern="1200">
                          <a:solidFill>
                            <a:srgbClr val="FFFFFF"/>
                          </a:solidFill>
                          <a:effectLst/>
                          <a:latin typeface="Bahnschrift" panose="020B0502040204020203" pitchFamily="34" charset="0"/>
                        </a:rPr>
                        <a:t>Unique Values</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494491169"/>
                  </a:ext>
                </a:extLst>
              </a:tr>
              <a:tr h="255170">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B_30</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[0, 1, 2, NaN]</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4083602383"/>
                  </a:ext>
                </a:extLst>
              </a:tr>
              <a:tr h="306204">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B_38</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[3, 5, 1, 4, 6, 7, 2, NaN]</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105065859"/>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D_114</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[1, 0, NaN]</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35709884"/>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D_116</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[0, NaN, 1]</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2601209451"/>
                  </a:ext>
                </a:extLst>
              </a:tr>
              <a:tr h="306204">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D_117</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[6, NaN, 1, 3, -1, 2, 4, 5]</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151611576"/>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D_120</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[0, NaN, 1]</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861494679"/>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D_126</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[1, 0, -1, NaN]</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706187074"/>
                  </a:ext>
                </a:extLst>
              </a:tr>
              <a:tr h="306204">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D_63</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[CO, CL, CR, XZ, XL, XM]</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395338079"/>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D_64</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[R, NaN, U, O, -1]</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018132964"/>
                  </a:ext>
                </a:extLst>
              </a:tr>
              <a:tr h="255170">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D_66</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[NaN, 1, 0]</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449125799"/>
                  </a:ext>
                </a:extLst>
              </a:tr>
              <a:tr h="306204">
                <a:tc>
                  <a:txBody>
                    <a:bodyPr/>
                    <a:lstStyle/>
                    <a:p>
                      <a:pPr marL="0" marR="0" indent="0" algn="l" rtl="0" eaLnBrk="1" fontAlgn="auto"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D_68</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marL="0" algn="l" rtl="0" eaLnBrk="1" fontAlgn="t" latinLnBrk="0" hangingPunct="1">
                        <a:spcBef>
                          <a:spcPts val="0"/>
                        </a:spcBef>
                        <a:spcAft>
                          <a:spcPts val="0"/>
                        </a:spcAft>
                      </a:pPr>
                      <a:r>
                        <a:rPr lang="en-US" sz="1400" b="0" i="0" u="none" strike="noStrike" kern="1200">
                          <a:solidFill>
                            <a:srgbClr val="000000"/>
                          </a:solidFill>
                          <a:effectLst/>
                          <a:latin typeface="Bahnschrift" panose="020B0502040204020203" pitchFamily="34" charset="0"/>
                        </a:rPr>
                        <a:t>[5, NaN, 3, 4, 6, 1, 2, 0]</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658004453"/>
                  </a:ext>
                </a:extLst>
              </a:tr>
            </a:tbl>
          </a:graphicData>
        </a:graphic>
      </p:graphicFrame>
    </p:spTree>
    <p:extLst>
      <p:ext uri="{BB962C8B-B14F-4D97-AF65-F5344CB8AC3E}">
        <p14:creationId xmlns:p14="http://schemas.microsoft.com/office/powerpoint/2010/main" val="357902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1F08079-EF4E-0B06-6B35-D443B6B9B8FC}"/>
              </a:ext>
            </a:extLst>
          </p:cNvPr>
          <p:cNvSpPr>
            <a:spLocks noGrp="1"/>
          </p:cNvSpPr>
          <p:nvPr>
            <p:ph type="title"/>
          </p:nvPr>
        </p:nvSpPr>
        <p:spPr>
          <a:xfrm>
            <a:off x="1066800" y="5252936"/>
            <a:ext cx="10058400" cy="1028715"/>
          </a:xfrm>
        </p:spPr>
        <p:txBody>
          <a:bodyPr>
            <a:normAutofit/>
          </a:bodyPr>
          <a:lstStyle/>
          <a:p>
            <a:pPr algn="ctr"/>
            <a:r>
              <a:rPr lang="en-IN" b="1">
                <a:solidFill>
                  <a:srgbClr val="FFFFFF"/>
                </a:solidFill>
                <a:latin typeface="Bahnschrift" panose="020B0502040204020203" pitchFamily="34" charset="0"/>
              </a:rPr>
              <a:t>FEATURE SELECTION</a:t>
            </a:r>
          </a:p>
        </p:txBody>
      </p:sp>
      <p:sp>
        <p:nvSpPr>
          <p:cNvPr id="16" name="Rectangle 15">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Table 3">
            <a:extLst>
              <a:ext uri="{FF2B5EF4-FFF2-40B4-BE49-F238E27FC236}">
                <a16:creationId xmlns:a16="http://schemas.microsoft.com/office/drawing/2014/main" id="{D482CA30-3E6B-4CF7-A242-2B00DC23B594}"/>
              </a:ext>
            </a:extLst>
          </p:cNvPr>
          <p:cNvGraphicFramePr>
            <a:graphicFrameLocks noGrp="1"/>
          </p:cNvGraphicFramePr>
          <p:nvPr>
            <p:extLst>
              <p:ext uri="{D42A27DB-BD31-4B8C-83A1-F6EECF244321}">
                <p14:modId xmlns:p14="http://schemas.microsoft.com/office/powerpoint/2010/main" val="557762968"/>
              </p:ext>
            </p:extLst>
          </p:nvPr>
        </p:nvGraphicFramePr>
        <p:xfrm>
          <a:off x="2285992" y="1352394"/>
          <a:ext cx="4162242" cy="2981513"/>
        </p:xfrm>
        <a:graphic>
          <a:graphicData uri="http://schemas.openxmlformats.org/drawingml/2006/table">
            <a:tbl>
              <a:tblPr firstRow="1" bandRow="1">
                <a:tableStyleId>{7DF18680-E054-41AD-8BC1-D1AEF772440D}</a:tableStyleId>
              </a:tblPr>
              <a:tblGrid>
                <a:gridCol w="1387414">
                  <a:extLst>
                    <a:ext uri="{9D8B030D-6E8A-4147-A177-3AD203B41FA5}">
                      <a16:colId xmlns:a16="http://schemas.microsoft.com/office/drawing/2014/main" val="1106386973"/>
                    </a:ext>
                  </a:extLst>
                </a:gridCol>
                <a:gridCol w="1387414">
                  <a:extLst>
                    <a:ext uri="{9D8B030D-6E8A-4147-A177-3AD203B41FA5}">
                      <a16:colId xmlns:a16="http://schemas.microsoft.com/office/drawing/2014/main" val="296296846"/>
                    </a:ext>
                  </a:extLst>
                </a:gridCol>
                <a:gridCol w="1387414">
                  <a:extLst>
                    <a:ext uri="{9D8B030D-6E8A-4147-A177-3AD203B41FA5}">
                      <a16:colId xmlns:a16="http://schemas.microsoft.com/office/drawing/2014/main" val="2381421391"/>
                    </a:ext>
                  </a:extLst>
                </a:gridCol>
              </a:tblGrid>
              <a:tr h="649172">
                <a:tc>
                  <a:txBody>
                    <a:bodyPr/>
                    <a:lstStyle/>
                    <a:p>
                      <a:pPr algn="ctr"/>
                      <a:r>
                        <a:rPr lang="en-US" sz="1400">
                          <a:latin typeface="Bahnschrift" panose="020B0502040204020203" pitchFamily="34" charset="0"/>
                        </a:rPr>
                        <a:t>Category</a:t>
                      </a:r>
                    </a:p>
                  </a:txBody>
                  <a:tcPr anchor="ctr">
                    <a:solidFill>
                      <a:schemeClr val="accent2">
                        <a:lumMod val="75000"/>
                      </a:schemeClr>
                    </a:solidFill>
                  </a:tcPr>
                </a:tc>
                <a:tc>
                  <a:txBody>
                    <a:bodyPr/>
                    <a:lstStyle/>
                    <a:p>
                      <a:pPr algn="ctr"/>
                      <a:r>
                        <a:rPr lang="en-US" sz="1400">
                          <a:latin typeface="Bahnschrift" panose="020B0502040204020203" pitchFamily="34" charset="0"/>
                        </a:rPr>
                        <a:t># of Features</a:t>
                      </a:r>
                    </a:p>
                  </a:txBody>
                  <a:tcPr anchor="ctr">
                    <a:solidFill>
                      <a:schemeClr val="accent2">
                        <a:lumMod val="75000"/>
                      </a:schemeClr>
                    </a:solidFill>
                  </a:tcPr>
                </a:tc>
                <a:tc>
                  <a:txBody>
                    <a:bodyPr/>
                    <a:lstStyle/>
                    <a:p>
                      <a:pPr algn="ctr"/>
                      <a:r>
                        <a:rPr lang="en-US" sz="1400">
                          <a:latin typeface="Bahnschrift" panose="020B0502040204020203" pitchFamily="34" charset="0"/>
                        </a:rPr>
                        <a:t># of Features Selected</a:t>
                      </a:r>
                    </a:p>
                  </a:txBody>
                  <a:tcPr anchor="ctr">
                    <a:solidFill>
                      <a:schemeClr val="accent2">
                        <a:lumMod val="75000"/>
                      </a:schemeClr>
                    </a:solidFill>
                  </a:tcPr>
                </a:tc>
                <a:extLst>
                  <a:ext uri="{0D108BD9-81ED-4DB2-BD59-A6C34878D82A}">
                    <a16:rowId xmlns:a16="http://schemas.microsoft.com/office/drawing/2014/main" val="4206949609"/>
                  </a:ext>
                </a:extLst>
              </a:tr>
              <a:tr h="541297">
                <a:tc>
                  <a:txBody>
                    <a:bodyPr/>
                    <a:lstStyle/>
                    <a:p>
                      <a:pPr algn="ctr"/>
                      <a:r>
                        <a:rPr lang="en-US" sz="1400">
                          <a:latin typeface="Bahnschrift" panose="020B0502040204020203" pitchFamily="34" charset="0"/>
                        </a:rPr>
                        <a:t>Delinquency (D_*)</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122</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14</a:t>
                      </a:r>
                    </a:p>
                  </a:txBody>
                  <a:tcPr anchor="ctr">
                    <a:solidFill>
                      <a:schemeClr val="accent2">
                        <a:lumMod val="40000"/>
                        <a:lumOff val="60000"/>
                      </a:schemeClr>
                    </a:solidFill>
                  </a:tcPr>
                </a:tc>
                <a:extLst>
                  <a:ext uri="{0D108BD9-81ED-4DB2-BD59-A6C34878D82A}">
                    <a16:rowId xmlns:a16="http://schemas.microsoft.com/office/drawing/2014/main" val="2488252993"/>
                  </a:ext>
                </a:extLst>
              </a:tr>
              <a:tr h="430004">
                <a:tc>
                  <a:txBody>
                    <a:bodyPr/>
                    <a:lstStyle/>
                    <a:p>
                      <a:pPr algn="ctr"/>
                      <a:r>
                        <a:rPr lang="en-US" sz="1400">
                          <a:latin typeface="Bahnschrift" panose="020B0502040204020203" pitchFamily="34" charset="0"/>
                        </a:rPr>
                        <a:t>Spend (S_*)</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22</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3</a:t>
                      </a:r>
                    </a:p>
                  </a:txBody>
                  <a:tcPr anchor="ctr">
                    <a:solidFill>
                      <a:schemeClr val="accent2">
                        <a:lumMod val="40000"/>
                        <a:lumOff val="60000"/>
                      </a:schemeClr>
                    </a:solidFill>
                  </a:tcPr>
                </a:tc>
                <a:extLst>
                  <a:ext uri="{0D108BD9-81ED-4DB2-BD59-A6C34878D82A}">
                    <a16:rowId xmlns:a16="http://schemas.microsoft.com/office/drawing/2014/main" val="3533970172"/>
                  </a:ext>
                </a:extLst>
              </a:tr>
              <a:tr h="465518">
                <a:tc>
                  <a:txBody>
                    <a:bodyPr/>
                    <a:lstStyle/>
                    <a:p>
                      <a:pPr algn="ctr"/>
                      <a:r>
                        <a:rPr lang="en-US" sz="1400">
                          <a:latin typeface="Bahnschrift" panose="020B0502040204020203" pitchFamily="34" charset="0"/>
                        </a:rPr>
                        <a:t>Payment (P_*)</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12</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5</a:t>
                      </a:r>
                    </a:p>
                  </a:txBody>
                  <a:tcPr anchor="ctr">
                    <a:solidFill>
                      <a:schemeClr val="accent2">
                        <a:lumMod val="40000"/>
                        <a:lumOff val="60000"/>
                      </a:schemeClr>
                    </a:solidFill>
                  </a:tcPr>
                </a:tc>
                <a:extLst>
                  <a:ext uri="{0D108BD9-81ED-4DB2-BD59-A6C34878D82A}">
                    <a16:rowId xmlns:a16="http://schemas.microsoft.com/office/drawing/2014/main" val="4155180143"/>
                  </a:ext>
                </a:extLst>
              </a:tr>
              <a:tr h="465518">
                <a:tc>
                  <a:txBody>
                    <a:bodyPr/>
                    <a:lstStyle/>
                    <a:p>
                      <a:pPr algn="ctr"/>
                      <a:r>
                        <a:rPr lang="en-US" sz="1400">
                          <a:latin typeface="Bahnschrift" panose="020B0502040204020203" pitchFamily="34" charset="0"/>
                        </a:rPr>
                        <a:t>Balance (B_*)</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49</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12</a:t>
                      </a:r>
                    </a:p>
                  </a:txBody>
                  <a:tcPr anchor="ctr">
                    <a:solidFill>
                      <a:schemeClr val="accent2">
                        <a:lumMod val="40000"/>
                        <a:lumOff val="60000"/>
                      </a:schemeClr>
                    </a:solidFill>
                  </a:tcPr>
                </a:tc>
                <a:extLst>
                  <a:ext uri="{0D108BD9-81ED-4DB2-BD59-A6C34878D82A}">
                    <a16:rowId xmlns:a16="http://schemas.microsoft.com/office/drawing/2014/main" val="4128979161"/>
                  </a:ext>
                </a:extLst>
              </a:tr>
              <a:tr h="430004">
                <a:tc>
                  <a:txBody>
                    <a:bodyPr/>
                    <a:lstStyle/>
                    <a:p>
                      <a:pPr algn="ctr"/>
                      <a:r>
                        <a:rPr lang="en-US" sz="1400">
                          <a:latin typeface="Bahnschrift" panose="020B0502040204020203" pitchFamily="34" charset="0"/>
                        </a:rPr>
                        <a:t>Risk (R_*)</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28</a:t>
                      </a:r>
                    </a:p>
                  </a:txBody>
                  <a:tcPr anchor="ctr">
                    <a:solidFill>
                      <a:schemeClr val="accent2">
                        <a:lumMod val="40000"/>
                        <a:lumOff val="60000"/>
                      </a:schemeClr>
                    </a:solidFill>
                  </a:tcPr>
                </a:tc>
                <a:tc>
                  <a:txBody>
                    <a:bodyPr/>
                    <a:lstStyle/>
                    <a:p>
                      <a:pPr algn="ctr"/>
                      <a:r>
                        <a:rPr lang="en-US" sz="1400">
                          <a:latin typeface="Bahnschrift" panose="020B0502040204020203" pitchFamily="34" charset="0"/>
                        </a:rPr>
                        <a:t>2</a:t>
                      </a:r>
                    </a:p>
                  </a:txBody>
                  <a:tcPr anchor="ctr">
                    <a:solidFill>
                      <a:schemeClr val="accent2">
                        <a:lumMod val="40000"/>
                        <a:lumOff val="60000"/>
                      </a:schemeClr>
                    </a:solidFill>
                  </a:tcPr>
                </a:tc>
                <a:extLst>
                  <a:ext uri="{0D108BD9-81ED-4DB2-BD59-A6C34878D82A}">
                    <a16:rowId xmlns:a16="http://schemas.microsoft.com/office/drawing/2014/main" val="978183263"/>
                  </a:ext>
                </a:extLst>
              </a:tr>
            </a:tbl>
          </a:graphicData>
        </a:graphic>
      </p:graphicFrame>
      <p:sp>
        <p:nvSpPr>
          <p:cNvPr id="6" name="TextBox 5">
            <a:extLst>
              <a:ext uri="{FF2B5EF4-FFF2-40B4-BE49-F238E27FC236}">
                <a16:creationId xmlns:a16="http://schemas.microsoft.com/office/drawing/2014/main" id="{36AB211B-062B-2A42-E071-E836ADB89E4C}"/>
              </a:ext>
            </a:extLst>
          </p:cNvPr>
          <p:cNvSpPr txBox="1"/>
          <p:nvPr/>
        </p:nvSpPr>
        <p:spPr>
          <a:xfrm>
            <a:off x="2285992" y="643467"/>
            <a:ext cx="7416947" cy="496803"/>
          </a:xfrm>
          <a:prstGeom prst="rect">
            <a:avLst/>
          </a:prstGeom>
          <a:noFill/>
        </p:spPr>
        <p:txBody>
          <a:bodyPr wrap="square">
            <a:spAutoFit/>
          </a:bodyPr>
          <a:lstStyle/>
          <a:p>
            <a:pPr algn="just" defTabSz="333756">
              <a:spcAft>
                <a:spcPts val="600"/>
              </a:spcAft>
            </a:pPr>
            <a:r>
              <a:rPr lang="en-US" sz="1314" b="1" kern="1200">
                <a:solidFill>
                  <a:schemeClr val="tx1"/>
                </a:solidFill>
                <a:latin typeface="+mj-lt"/>
                <a:ea typeface="+mn-ea"/>
                <a:cs typeface="+mn-cs"/>
              </a:rPr>
              <a:t>The significance outlined by the original XGBoost model was utilized to choose which 40 features to include in the models. For a feature to be utilized, its importance has to be higher than the 0.5% threshold.</a:t>
            </a:r>
            <a:endParaRPr lang="en-US" sz="1800" b="1">
              <a:latin typeface="+mj-lt"/>
            </a:endParaRPr>
          </a:p>
        </p:txBody>
      </p:sp>
      <p:pic>
        <p:nvPicPr>
          <p:cNvPr id="3" name="Picture 2" descr="A graph with numbers and lines&#10;&#10;Description automatically generated">
            <a:extLst>
              <a:ext uri="{FF2B5EF4-FFF2-40B4-BE49-F238E27FC236}">
                <a16:creationId xmlns:a16="http://schemas.microsoft.com/office/drawing/2014/main" id="{9B91E8AA-029B-7DD0-95F9-3263787D1358}"/>
              </a:ext>
            </a:extLst>
          </p:cNvPr>
          <p:cNvPicPr>
            <a:picLocks noChangeAspect="1"/>
          </p:cNvPicPr>
          <p:nvPr/>
        </p:nvPicPr>
        <p:blipFill>
          <a:blip r:embed="rId2"/>
          <a:stretch>
            <a:fillRect/>
          </a:stretch>
        </p:blipFill>
        <p:spPr>
          <a:xfrm>
            <a:off x="6562298" y="1304283"/>
            <a:ext cx="5174777" cy="3430568"/>
          </a:xfrm>
          <a:prstGeom prst="rect">
            <a:avLst/>
          </a:prstGeom>
        </p:spPr>
      </p:pic>
    </p:spTree>
    <p:extLst>
      <p:ext uri="{BB962C8B-B14F-4D97-AF65-F5344CB8AC3E}">
        <p14:creationId xmlns:p14="http://schemas.microsoft.com/office/powerpoint/2010/main" val="377260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57" name="Rectangle 205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59" name="Straight Connector 205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61" name="Rectangle 2060">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0CAF-E218-D151-815D-35E224B9C567}"/>
              </a:ext>
            </a:extLst>
          </p:cNvPr>
          <p:cNvSpPr>
            <a:spLocks noGrp="1"/>
          </p:cNvSpPr>
          <p:nvPr>
            <p:ph type="title"/>
          </p:nvPr>
        </p:nvSpPr>
        <p:spPr>
          <a:xfrm>
            <a:off x="642256" y="642257"/>
            <a:ext cx="3417677" cy="5226837"/>
          </a:xfrm>
        </p:spPr>
        <p:txBody>
          <a:bodyPr vert="horz" lIns="91440" tIns="45720" rIns="91440" bIns="45720" rtlCol="0" anchor="t">
            <a:normAutofit/>
          </a:bodyPr>
          <a:lstStyle/>
          <a:p>
            <a:r>
              <a:rPr lang="en-US" sz="3200" b="1">
                <a:latin typeface="Bahnschrift" panose="020B0502040204020203" pitchFamily="34" charset="0"/>
              </a:rPr>
              <a:t>XGBoost – GRID SEARCH(Default Parameters)</a:t>
            </a:r>
          </a:p>
        </p:txBody>
      </p:sp>
      <p:sp>
        <p:nvSpPr>
          <p:cNvPr id="10" name="Content Placeholder 9">
            <a:extLst>
              <a:ext uri="{FF2B5EF4-FFF2-40B4-BE49-F238E27FC236}">
                <a16:creationId xmlns:a16="http://schemas.microsoft.com/office/drawing/2014/main" id="{5654AE0A-FE0D-B547-4E88-2D48F3B325EF}"/>
              </a:ext>
            </a:extLst>
          </p:cNvPr>
          <p:cNvSpPr>
            <a:spLocks noGrp="1"/>
          </p:cNvSpPr>
          <p:nvPr>
            <p:ph sz="half" idx="1"/>
          </p:nvPr>
        </p:nvSpPr>
        <p:spPr>
          <a:xfrm>
            <a:off x="4713512" y="642258"/>
            <a:ext cx="6847117" cy="3091682"/>
          </a:xfrm>
        </p:spPr>
        <p:txBody>
          <a:bodyPr vert="horz" lIns="0" tIns="45720" rIns="0" bIns="45720" rtlCol="0">
            <a:normAutofit/>
          </a:bodyPr>
          <a:lstStyle/>
          <a:p>
            <a:pPr marL="0" indent="0">
              <a:buFont typeface="Calibri" panose="020F0502020204030204" pitchFamily="34" charset="0"/>
              <a:buNone/>
            </a:pPr>
            <a:r>
              <a:rPr lang="en-US" sz="1600" b="1" i="0">
                <a:effectLst/>
              </a:rPr>
              <a:t>Default parameters are employed in the initial XGBoost model for several reasons:</a:t>
            </a:r>
          </a:p>
          <a:p>
            <a:pPr>
              <a:buFont typeface="Calibri" panose="020F0502020204030204" pitchFamily="34" charset="0"/>
              <a:buAutoNum type="arabicPeriod"/>
            </a:pPr>
            <a:r>
              <a:rPr lang="en-US" sz="1600" b="1" i="0">
                <a:effectLst/>
              </a:rPr>
              <a:t>They provide a starting point for benchmarking against custom parameter configurations.</a:t>
            </a:r>
          </a:p>
          <a:p>
            <a:pPr>
              <a:buFont typeface="Calibri" panose="020F0502020204030204" pitchFamily="34" charset="0"/>
              <a:buAutoNum type="arabicPeriod"/>
            </a:pPr>
            <a:r>
              <a:rPr lang="en-US" sz="1600" b="1" i="0">
                <a:effectLst/>
              </a:rPr>
              <a:t>Default parameters help prevent potential overfitting, particularly when dealing with extensive datasets.</a:t>
            </a:r>
          </a:p>
          <a:p>
            <a:pPr>
              <a:buFont typeface="Calibri" panose="020F0502020204030204" pitchFamily="34" charset="0"/>
              <a:buAutoNum type="arabicPeriod"/>
            </a:pPr>
            <a:r>
              <a:rPr lang="en-US" sz="1600" b="1" i="0">
                <a:effectLst/>
              </a:rPr>
              <a:t>They make it easier to gain insights and understand the initial characteristics of the data before fine-tuning parameters.</a:t>
            </a:r>
          </a:p>
          <a:p>
            <a:pPr>
              <a:buFont typeface="Calibri" panose="020F0502020204030204" pitchFamily="34" charset="0"/>
              <a:buAutoNum type="arabicPeriod"/>
            </a:pPr>
            <a:r>
              <a:rPr lang="en-US" sz="1600" b="1" i="0">
                <a:effectLst/>
              </a:rPr>
              <a:t>Using default parameters can substantially cut down on computational time and resource demands when evaluating the initial dataset.</a:t>
            </a:r>
          </a:p>
          <a:p>
            <a:endParaRPr lang="en-US" sz="1600"/>
          </a:p>
          <a:p>
            <a:endParaRPr lang="en-US" sz="1600"/>
          </a:p>
        </p:txBody>
      </p:sp>
      <p:pic>
        <p:nvPicPr>
          <p:cNvPr id="2050" name="Picture 2">
            <a:extLst>
              <a:ext uri="{FF2B5EF4-FFF2-40B4-BE49-F238E27FC236}">
                <a16:creationId xmlns:a16="http://schemas.microsoft.com/office/drawing/2014/main" id="{AB929ECE-9831-F087-5139-6B21455926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4206" y="3994485"/>
            <a:ext cx="6605729" cy="1882632"/>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65" name="Rectangle 2064">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019335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5077428-9aa4-4593-835f-e320ec96575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F11F9614620A4D950EA80FAC3A1FBA" ma:contentTypeVersion="7" ma:contentTypeDescription="Create a new document." ma:contentTypeScope="" ma:versionID="6d20e7a4851f414552defd534ff47b5d">
  <xsd:schema xmlns:xsd="http://www.w3.org/2001/XMLSchema" xmlns:xs="http://www.w3.org/2001/XMLSchema" xmlns:p="http://schemas.microsoft.com/office/2006/metadata/properties" xmlns:ns3="65077428-9aa4-4593-835f-e320ec96575c" xmlns:ns4="1f6a054c-095e-4fd7-9493-48314351ff0a" targetNamespace="http://schemas.microsoft.com/office/2006/metadata/properties" ma:root="true" ma:fieldsID="11294a83362634762eaa3893da21da2e" ns3:_="" ns4:_="">
    <xsd:import namespace="65077428-9aa4-4593-835f-e320ec96575c"/>
    <xsd:import namespace="1f6a054c-095e-4fd7-9493-48314351ff0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077428-9aa4-4593-835f-e320ec9657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6a054c-095e-4fd7-9493-48314351ff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65077428-9aa4-4593-835f-e320ec96575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511A375B-9CF5-4EF6-9740-D506FD6717DE}">
  <ds:schemaRefs>
    <ds:schemaRef ds:uri="1f6a054c-095e-4fd7-9493-48314351ff0a"/>
    <ds:schemaRef ds:uri="65077428-9aa4-4593-835f-e320ec9657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64</TotalTime>
  <Words>2268</Words>
  <Application>Microsoft Office PowerPoint</Application>
  <PresentationFormat>Widescreen</PresentationFormat>
  <Paragraphs>419</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Bahnschrift</vt:lpstr>
      <vt:lpstr>Bookman Old Style</vt:lpstr>
      <vt:lpstr>Calibri</vt:lpstr>
      <vt:lpstr>Calibri Light</vt:lpstr>
      <vt:lpstr>Söhne</vt:lpstr>
      <vt:lpstr>Wingdings</vt:lpstr>
      <vt:lpstr>Retrospect</vt:lpstr>
      <vt:lpstr>American Express – CREDIT RISK MODELING</vt:lpstr>
      <vt:lpstr>EXECUTIVE SUMMARY</vt:lpstr>
      <vt:lpstr>DATA selection</vt:lpstr>
      <vt:lpstr>FEATURES</vt:lpstr>
      <vt:lpstr>FEATURE ENGINEERING</vt:lpstr>
      <vt:lpstr>FEATURE ENGINEERING (Top 5 SHAP Values)</vt:lpstr>
      <vt:lpstr>DATA PROCESSING- ONE HOT ENCODING</vt:lpstr>
      <vt:lpstr>FEATURE SELECTION</vt:lpstr>
      <vt:lpstr>XGBoost – GRID SEARCH(Default Parameters)</vt:lpstr>
      <vt:lpstr>XGBoost – GRID SEARCH(Custom Parameters)</vt:lpstr>
      <vt:lpstr>XGBoost – GRID SEARCH</vt:lpstr>
      <vt:lpstr>XGBoost – FINAL MODEL(Parameters)</vt:lpstr>
      <vt:lpstr>XGBoost – FINAL MODEL(Score Bins)</vt:lpstr>
      <vt:lpstr>XGBoost – FINAL MODEL(Score Bins)</vt:lpstr>
      <vt:lpstr>XGBoost – SHAP ANALYSIS (Beeswarm)</vt:lpstr>
      <vt:lpstr>XGBoost – SHAP ANALYSIS (Waterfall)</vt:lpstr>
      <vt:lpstr>NEURAL NETWORK – DATA PROCESSING</vt:lpstr>
      <vt:lpstr>NEURAL NETWORK – GRID SEARCH</vt:lpstr>
      <vt:lpstr>NEURAL NETWORK – GRID SEARCH</vt:lpstr>
      <vt:lpstr>FINAL MODEL: XGBoost</vt:lpstr>
      <vt:lpstr>STRATEGY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Dhaivat Khatri</dc:creator>
  <cp:lastModifiedBy>Patel, Harshil Upendrakumar</cp:lastModifiedBy>
  <cp:revision>177</cp:revision>
  <dcterms:created xsi:type="dcterms:W3CDTF">2023-10-06T21:13:44Z</dcterms:created>
  <dcterms:modified xsi:type="dcterms:W3CDTF">2024-10-02T02:06:25Z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0x010100AAF11F9614620A4D950EA80FAC3A1FBA</vt:lpwstr>
  </property>
</Properties>
</file>